
<file path=[Content_Types].xml><?xml version="1.0" encoding="utf-8"?>
<Types xmlns="http://schemas.openxmlformats.org/package/2006/content-types">
  <Override PartName="/ppt/embeddings/oleObject16.bin" ContentType="application/vnd.openxmlformats-officedocument.oleObject"/>
  <Default Extension="pict" ContentType="image/pict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embeddings/oleObject4.bin" ContentType="application/vnd.openxmlformats-officedocument.oleObject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embeddings/oleObject12.bin" ContentType="application/vnd.openxmlformats-officedocument.oleObject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embeddings/oleObject9.bin" ContentType="application/vnd.openxmlformats-officedocument.oleObject"/>
  <Override PartName="/ppt/embeddings/oleObject17.bin" ContentType="application/vnd.openxmlformats-officedocument.oleObject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embeddings/oleObject5.bin" ContentType="application/vnd.openxmlformats-officedocument.oleObject"/>
  <Override PartName="/ppt/embeddings/oleObject13.bin" ContentType="application/vnd.openxmlformats-officedocument.oleObject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media/audio1.bin" ContentType="audio/unknown"/>
  <Override PartName="/ppt/embeddings/oleObject18.bin" ContentType="application/vnd.openxmlformats-officedocument.oleObject"/>
  <Override PartName="/ppt/notesSlides/notesSlide6.xml" ContentType="application/vnd.openxmlformats-officedocument.presentationml.notesSlide+xml"/>
  <Override PartName="/ppt/embeddings/oleObject6.bin" ContentType="application/vnd.openxmlformats-officedocument.oleObject"/>
  <Override PartName="/ppt/embeddings/oleObject14.bin" ContentType="application/vnd.openxmlformats-officedocument.oleObject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embeddings/oleObject2.bin" ContentType="application/vnd.openxmlformats-officedocument.oleObject"/>
  <Override PartName="/ppt/presentation.xml" ContentType="application/vnd.openxmlformats-officedocument.presentationml.presentation.main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embeddings/oleObject10.bin" ContentType="application/vnd.openxmlformats-officedocument.oleObject"/>
  <Override PartName="/ppt/embeddings/oleObject19.bin" ContentType="application/vnd.openxmlformats-officedocument.oleObject"/>
  <Override PartName="/ppt/notesSlides/notesSlide7.xml" ContentType="application/vnd.openxmlformats-officedocument.presentationml.notesSlide+xml"/>
  <Override PartName="/ppt/embeddings/oleObject7.bin" ContentType="application/vnd.openxmlformats-officedocument.oleObject"/>
  <Override PartName="/ppt/embeddings/oleObject15.bin" ContentType="application/vnd.openxmlformats-officedocument.oleObject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embeddings/oleObject11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  <Override PartName="/ppt/embeddings/oleObject8.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overhead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-52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-52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-52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-52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65" charset="-52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65" charset="-52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65" charset="-52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65" charset="-52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65" charset="-5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FF00"/>
    <a:srgbClr val="FFFFFF"/>
    <a:srgbClr val="FF0000"/>
    <a:srgbClr val="FFC68C"/>
    <a:srgbClr val="FFBF00"/>
    <a:srgbClr val="6A6EFF"/>
    <a:srgbClr val="FF8000"/>
    <a:srgbClr val="33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preferSingleView="1">
    <p:restoredLeft sz="32787"/>
    <p:restoredTop sz="90929"/>
  </p:normalViewPr>
  <p:slideViewPr>
    <p:cSldViewPr>
      <p:cViewPr varScale="1">
        <p:scale>
          <a:sx n="167" d="100"/>
          <a:sy n="167" d="100"/>
        </p:scale>
        <p:origin x="-184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5" Type="http://schemas.openxmlformats.org/officeDocument/2006/relationships/image" Target="../media/image5.pict"/><Relationship Id="rId6" Type="http://schemas.openxmlformats.org/officeDocument/2006/relationships/image" Target="../media/image6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ict"/><Relationship Id="rId2" Type="http://schemas.openxmlformats.org/officeDocument/2006/relationships/image" Target="../media/image8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ict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ict"/><Relationship Id="rId4" Type="http://schemas.openxmlformats.org/officeDocument/2006/relationships/image" Target="../media/image13.pict"/><Relationship Id="rId1" Type="http://schemas.openxmlformats.org/officeDocument/2006/relationships/image" Target="../media/image10.pict"/><Relationship Id="rId2" Type="http://schemas.openxmlformats.org/officeDocument/2006/relationships/image" Target="../media/image11.pict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ict"/><Relationship Id="rId2" Type="http://schemas.openxmlformats.org/officeDocument/2006/relationships/image" Target="../media/image1.pict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Relationship Id="rId2" Type="http://schemas.openxmlformats.org/officeDocument/2006/relationships/image" Target="../media/image12.pict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ict"/><Relationship Id="rId2" Type="http://schemas.openxmlformats.org/officeDocument/2006/relationships/image" Target="../media/image17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663C207-2CCF-EE41-9C2E-984520B766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969950-DF0A-AA4A-A5DD-DE28B3AE3F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-5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-52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-52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-52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-52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7F261E-4F9E-0C46-9C9C-00A658953336}" type="slidenum">
              <a:rPr lang="en-US"/>
              <a:pPr/>
              <a:t>1</a:t>
            </a:fld>
            <a:endParaRPr lang="en-US"/>
          </a:p>
        </p:txBody>
      </p:sp>
      <p:sp>
        <p:nvSpPr>
          <p:cNvPr id="14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282FE-2A66-2C4D-9071-66497AF264D1}" type="slidenum">
              <a:rPr lang="en-US"/>
              <a:pPr/>
              <a:t>10</a:t>
            </a:fld>
            <a:endParaRPr lang="en-US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F706B8-BA76-3940-8385-29A4C7BAF91F}" type="slidenum">
              <a:rPr lang="en-US"/>
              <a:pPr/>
              <a:t>2</a:t>
            </a:fld>
            <a:endParaRPr lang="en-US"/>
          </a:p>
        </p:txBody>
      </p:sp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719B2-E069-F644-834D-2E6590B2B354}" type="slidenum">
              <a:rPr lang="en-US"/>
              <a:pPr/>
              <a:t>3</a:t>
            </a:fld>
            <a:endParaRPr lang="en-US"/>
          </a:p>
        </p:txBody>
      </p:sp>
      <p:sp>
        <p:nvSpPr>
          <p:cNvPr id="163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E0A164-7C87-564A-8BCE-412048C02BB2}" type="slidenum">
              <a:rPr lang="en-US"/>
              <a:pPr/>
              <a:t>4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622AC5-E83D-5E47-B0DB-66EFDCF8A65C}" type="slidenum">
              <a:rPr lang="en-US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32814B-10EC-5948-8695-FC9B6C788031}" type="slidenum">
              <a:rPr lang="en-US"/>
              <a:pPr/>
              <a:t>6</a:t>
            </a:fld>
            <a:endParaRPr 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1E36B1-0BE0-3A40-B92C-C4EC28C0528B}" type="slidenum">
              <a:rPr lang="en-US"/>
              <a:pPr/>
              <a:t>7</a:t>
            </a:fld>
            <a:endParaRPr lang="en-US"/>
          </a:p>
        </p:txBody>
      </p:sp>
      <p:sp>
        <p:nvSpPr>
          <p:cNvPr id="204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F991FA-8B20-BF41-A79F-E7485D56F621}" type="slidenum">
              <a:rPr lang="en-US"/>
              <a:pPr/>
              <a:t>8</a:t>
            </a:fld>
            <a:endParaRPr 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E0D63-FD59-5F49-8DDC-0FE97ADBB62A}" type="slidenum">
              <a:rPr lang="en-US"/>
              <a:pPr/>
              <a:t>9</a:t>
            </a:fld>
            <a:endParaRPr lang="en-US"/>
          </a:p>
        </p:txBody>
      </p:sp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AB4404B-4E91-154D-BA0E-BDC5A4A8E7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1487796-1F8D-6646-912C-4F83888298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E05CC7-FE9E-6C4A-80BB-F65D24CD73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F56D2415-A3B0-A647-A683-3ED7508FAC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0DD8C50-3658-D549-9A8E-4D15159ECE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B705839-519D-7440-9E78-A05D979DFC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1E5E644-19ED-C644-BBDA-EBCB933062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001476D-18C7-9D43-B18A-22A85894A5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612D940-99F3-4D4C-B5BF-6CE2FB31F3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986293E-2BBE-7043-9421-5924A53A3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EEFAFC4-A1BA-A145-9E1A-FFE80360CB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5/17/00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176884A-661A-9942-9919-046DF6132D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5</a:t>
            </a:r>
            <a:r>
              <a:rPr lang="en-US"/>
              <a:t>/17/00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7A5557-F3C3-944A-919F-50CE8D4ED3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-5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-5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-5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-5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-5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-5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-5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oleObject2.bin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oleObject4.bin"/><Relationship Id="rId8" Type="http://schemas.openxmlformats.org/officeDocument/2006/relationships/oleObject" Target="../embeddings/oleObject5.bin"/><Relationship Id="rId9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15.jpeg"/><Relationship Id="rId5" Type="http://schemas.openxmlformats.org/officeDocument/2006/relationships/image" Target="../media/image19.jpeg"/><Relationship Id="rId6" Type="http://schemas.openxmlformats.org/officeDocument/2006/relationships/image" Target="../media/image14.jpeg"/><Relationship Id="rId7" Type="http://schemas.openxmlformats.org/officeDocument/2006/relationships/image" Target="../media/image20.jpeg"/><Relationship Id="rId8" Type="http://schemas.openxmlformats.org/officeDocument/2006/relationships/image" Target="../media/image21.jpe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oleObject8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9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oleObject11.bin"/><Relationship Id="rId6" Type="http://schemas.openxmlformats.org/officeDocument/2006/relationships/oleObject" Target="../embeddings/oleObject12.bin"/><Relationship Id="rId7" Type="http://schemas.openxmlformats.org/officeDocument/2006/relationships/oleObject" Target="../embeddings/oleObject13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4.bin"/><Relationship Id="rId5" Type="http://schemas.openxmlformats.org/officeDocument/2006/relationships/oleObject" Target="../embeddings/oleObject15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image" Target="../media/image14.jpeg"/><Relationship Id="rId5" Type="http://schemas.openxmlformats.org/officeDocument/2006/relationships/image" Target="../media/image15.jpeg"/><Relationship Id="rId6" Type="http://schemas.openxmlformats.org/officeDocument/2006/relationships/oleObject" Target="../embeddings/oleObject16.bin"/><Relationship Id="rId7" Type="http://schemas.openxmlformats.org/officeDocument/2006/relationships/oleObject" Target="../embeddings/oleObject17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audio" Target="../media/audio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18.bin"/><Relationship Id="rId5" Type="http://schemas.openxmlformats.org/officeDocument/2006/relationships/oleObject" Target="../embeddings/oleObject19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@ 2016 E.G. Rozycki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Free usage  </a:t>
            </a:r>
            <a:r>
              <a:rPr lang="en-US" dirty="0" smtClean="0"/>
              <a:t>for non-</a:t>
            </a:r>
            <a:r>
              <a:rPr lang="en-US" smtClean="0"/>
              <a:t>commercial purposes.</a:t>
            </a:r>
            <a:endParaRPr lang="en-US" sz="1400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0FE2-B3E4-2242-AD4B-FBB9B01DBA42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Arial Black" pitchFamily="-65" charset="0"/>
              </a:rPr>
              <a:t>From School to Work:</a:t>
            </a:r>
            <a:br>
              <a:rPr lang="en-US" sz="3600">
                <a:latin typeface="Arial Black" pitchFamily="-65" charset="0"/>
              </a:rPr>
            </a:br>
            <a:r>
              <a:rPr lang="en-US" sz="3600"/>
              <a:t>what is the connection?</a:t>
            </a:r>
            <a:endParaRPr lang="en-US"/>
          </a:p>
        </p:txBody>
      </p:sp>
      <p:graphicFrame>
        <p:nvGraphicFramePr>
          <p:cNvPr id="2069" name="Object 21"/>
          <p:cNvGraphicFramePr>
            <a:graphicFrameLocks noChangeAspect="1"/>
          </p:cNvGraphicFramePr>
          <p:nvPr/>
        </p:nvGraphicFramePr>
        <p:xfrm>
          <a:off x="1447800" y="2209800"/>
          <a:ext cx="1554163" cy="949325"/>
        </p:xfrm>
        <a:graphic>
          <a:graphicData uri="http://schemas.openxmlformats.org/presentationml/2006/ole">
            <p:oleObj spid="_x0000_s2069" r:id="rId4" imgW="1307592" imgH="798576" progId="MS_ClipArt_Gallery">
              <p:embed/>
            </p:oleObj>
          </a:graphicData>
        </a:graphic>
      </p:graphicFrame>
      <p:graphicFrame>
        <p:nvGraphicFramePr>
          <p:cNvPr id="2074" name="Object 26"/>
          <p:cNvGraphicFramePr>
            <a:graphicFrameLocks noChangeAspect="1"/>
          </p:cNvGraphicFramePr>
          <p:nvPr/>
        </p:nvGraphicFramePr>
        <p:xfrm>
          <a:off x="685800" y="3124200"/>
          <a:ext cx="1066800" cy="1341438"/>
        </p:xfrm>
        <a:graphic>
          <a:graphicData uri="http://schemas.openxmlformats.org/presentationml/2006/ole">
            <p:oleObj spid="_x0000_s2074" r:id="rId5" imgW="618744" imgH="777240" progId="MS_ClipArt_Gallery">
              <p:embed/>
            </p:oleObj>
          </a:graphicData>
        </a:graphic>
      </p:graphicFrame>
      <p:graphicFrame>
        <p:nvGraphicFramePr>
          <p:cNvPr id="2076" name="Object 28"/>
          <p:cNvGraphicFramePr>
            <a:graphicFrameLocks noChangeAspect="1"/>
          </p:cNvGraphicFramePr>
          <p:nvPr/>
        </p:nvGraphicFramePr>
        <p:xfrm>
          <a:off x="1905000" y="3581400"/>
          <a:ext cx="1441450" cy="1524000"/>
        </p:xfrm>
        <a:graphic>
          <a:graphicData uri="http://schemas.openxmlformats.org/presentationml/2006/ole">
            <p:oleObj spid="_x0000_s2076" r:id="rId6" imgW="838200" imgH="886968" progId="MS_ClipArt_Gallery">
              <p:embed/>
            </p:oleObj>
          </a:graphicData>
        </a:graphic>
      </p:graphicFrame>
      <p:graphicFrame>
        <p:nvGraphicFramePr>
          <p:cNvPr id="2077" name="Object 29"/>
          <p:cNvGraphicFramePr>
            <a:graphicFrameLocks noChangeAspect="1"/>
          </p:cNvGraphicFramePr>
          <p:nvPr/>
        </p:nvGraphicFramePr>
        <p:xfrm>
          <a:off x="5410200" y="2057400"/>
          <a:ext cx="2286000" cy="1412875"/>
        </p:xfrm>
        <a:graphic>
          <a:graphicData uri="http://schemas.openxmlformats.org/presentationml/2006/ole">
            <p:oleObj spid="_x0000_s2077" r:id="rId7" imgW="3471672" imgH="2145792" progId="MS_ClipArt_Gallery">
              <p:embed/>
            </p:oleObj>
          </a:graphicData>
        </a:graphic>
      </p:graphicFrame>
      <p:graphicFrame>
        <p:nvGraphicFramePr>
          <p:cNvPr id="2078" name="Object 30"/>
          <p:cNvGraphicFramePr>
            <a:graphicFrameLocks noChangeAspect="1"/>
          </p:cNvGraphicFramePr>
          <p:nvPr/>
        </p:nvGraphicFramePr>
        <p:xfrm>
          <a:off x="5029200" y="3733800"/>
          <a:ext cx="1447800" cy="1425575"/>
        </p:xfrm>
        <a:graphic>
          <a:graphicData uri="http://schemas.openxmlformats.org/presentationml/2006/ole">
            <p:oleObj spid="_x0000_s2078" r:id="rId8" imgW="1155192" imgH="1136904" progId="MS_ClipArt_Gallery">
              <p:embed/>
            </p:oleObj>
          </a:graphicData>
        </a:graphic>
      </p:graphicFrame>
      <p:graphicFrame>
        <p:nvGraphicFramePr>
          <p:cNvPr id="2079" name="Object 31"/>
          <p:cNvGraphicFramePr>
            <a:graphicFrameLocks noChangeAspect="1"/>
          </p:cNvGraphicFramePr>
          <p:nvPr/>
        </p:nvGraphicFramePr>
        <p:xfrm>
          <a:off x="6934200" y="4038600"/>
          <a:ext cx="798513" cy="1828800"/>
        </p:xfrm>
        <a:graphic>
          <a:graphicData uri="http://schemas.openxmlformats.org/presentationml/2006/ole">
            <p:oleObj spid="_x0000_s2079" r:id="rId9" imgW="490728" imgH="1124712" progId="MS_ClipArt_Gallery">
              <p:embed/>
            </p:oleObj>
          </a:graphicData>
        </a:graphic>
      </p:graphicFrame>
      <p:sp>
        <p:nvSpPr>
          <p:cNvPr id="2081" name="AutoShape 33"/>
          <p:cNvSpPr>
            <a:spLocks noChangeArrowheads="1"/>
          </p:cNvSpPr>
          <p:nvPr/>
        </p:nvSpPr>
        <p:spPr bwMode="auto">
          <a:xfrm>
            <a:off x="3429000" y="2667000"/>
            <a:ext cx="1600200" cy="17526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-107376399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-107376399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-107376399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-107376399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-107376399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-107376399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-107376399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5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4C57-8BFB-DE46-BD4C-C0BDC1B8D692}" type="slidenum">
              <a:rPr lang="en-US"/>
              <a:pPr/>
              <a:t>10</a:t>
            </a:fld>
            <a:endParaRPr lang="en-US"/>
          </a:p>
        </p:txBody>
      </p:sp>
      <p:sp>
        <p:nvSpPr>
          <p:cNvPr id="12780" name="Rectangle 492"/>
          <p:cNvSpPr>
            <a:spLocks noChangeArrowheads="1"/>
          </p:cNvSpPr>
          <p:nvPr/>
        </p:nvSpPr>
        <p:spPr bwMode="auto">
          <a:xfrm>
            <a:off x="1143000" y="609600"/>
            <a:ext cx="6477000" cy="1295400"/>
          </a:xfrm>
          <a:prstGeom prst="rect">
            <a:avLst/>
          </a:prstGeom>
          <a:gradFill rotWithShape="0">
            <a:gsLst>
              <a:gs pos="0">
                <a:srgbClr val="FF0000">
                  <a:gamma/>
                  <a:shade val="34510"/>
                  <a:invGamma/>
                  <a:alpha val="39999"/>
                </a:srgbClr>
              </a:gs>
              <a:gs pos="100000">
                <a:srgbClr val="FF0000">
                  <a:alpha val="39999"/>
                </a:srgbClr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9" name="Rectangle 491"/>
          <p:cNvSpPr>
            <a:spLocks noChangeArrowheads="1"/>
          </p:cNvSpPr>
          <p:nvPr/>
        </p:nvSpPr>
        <p:spPr bwMode="auto">
          <a:xfrm>
            <a:off x="7086600" y="2286000"/>
            <a:ext cx="1676400" cy="3810000"/>
          </a:xfrm>
          <a:prstGeom prst="rect">
            <a:avLst/>
          </a:prstGeom>
          <a:solidFill>
            <a:srgbClr val="FFC6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77" name="Rectangle 489"/>
          <p:cNvSpPr>
            <a:spLocks noChangeArrowheads="1"/>
          </p:cNvSpPr>
          <p:nvPr/>
        </p:nvSpPr>
        <p:spPr bwMode="auto">
          <a:xfrm>
            <a:off x="381000" y="2743200"/>
            <a:ext cx="1524000" cy="35814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773" name="Picture 485" descr="otherfactors.jpg                                               0007FB4DHDG3 A                         B3BFDA4C: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685800"/>
            <a:ext cx="6553200" cy="1398588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12768" name="Picture 480" descr="&#10;schooling.jpg                                                  0007FB4DHDG3 A                         B3BFDA4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50" y="2819400"/>
            <a:ext cx="1581150" cy="3581400"/>
          </a:xfrm>
          <a:prstGeom prst="rect">
            <a:avLst/>
          </a:prstGeom>
          <a:noFill/>
        </p:spPr>
      </p:pic>
      <p:sp>
        <p:nvSpPr>
          <p:cNvPr id="12617" name="Rectangle 329"/>
          <p:cNvSpPr>
            <a:spLocks noChangeArrowheads="1"/>
          </p:cNvSpPr>
          <p:nvPr/>
        </p:nvSpPr>
        <p:spPr bwMode="auto">
          <a:xfrm>
            <a:off x="533400" y="762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4000" b="1">
                <a:solidFill>
                  <a:srgbClr val="FF0000"/>
                </a:solidFill>
              </a:rPr>
              <a:t>The Complete Model</a:t>
            </a:r>
            <a:endParaRPr lang="en-US" sz="4400" b="1">
              <a:solidFill>
                <a:schemeClr val="tx2"/>
              </a:solidFill>
            </a:endParaRPr>
          </a:p>
        </p:txBody>
      </p:sp>
      <p:sp>
        <p:nvSpPr>
          <p:cNvPr id="12619" name="Rectangle 331"/>
          <p:cNvSpPr>
            <a:spLocks noChangeArrowheads="1"/>
          </p:cNvSpPr>
          <p:nvPr/>
        </p:nvSpPr>
        <p:spPr bwMode="auto">
          <a:xfrm>
            <a:off x="5186363" y="2476500"/>
            <a:ext cx="1600200" cy="33147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22" name="Rectangle 334"/>
          <p:cNvSpPr>
            <a:spLocks noChangeArrowheads="1"/>
          </p:cNvSpPr>
          <p:nvPr/>
        </p:nvSpPr>
        <p:spPr bwMode="auto">
          <a:xfrm>
            <a:off x="4945063" y="2692400"/>
            <a:ext cx="1625600" cy="3340100"/>
          </a:xfrm>
          <a:prstGeom prst="rect">
            <a:avLst/>
          </a:prstGeom>
          <a:solidFill>
            <a:srgbClr val="FF8000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23" name="Rectangle 335"/>
          <p:cNvSpPr>
            <a:spLocks noChangeArrowheads="1"/>
          </p:cNvSpPr>
          <p:nvPr/>
        </p:nvSpPr>
        <p:spPr bwMode="auto">
          <a:xfrm>
            <a:off x="2900363" y="2768600"/>
            <a:ext cx="1371600" cy="29718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24" name="Rectangle 336"/>
          <p:cNvSpPr>
            <a:spLocks noChangeArrowheads="1"/>
          </p:cNvSpPr>
          <p:nvPr/>
        </p:nvSpPr>
        <p:spPr bwMode="auto">
          <a:xfrm>
            <a:off x="2659063" y="2984500"/>
            <a:ext cx="1397000" cy="2997200"/>
          </a:xfrm>
          <a:prstGeom prst="rect">
            <a:avLst/>
          </a:prstGeom>
          <a:solidFill>
            <a:srgbClr val="26CCD9"/>
          </a:solidFill>
          <a:ln w="25400"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79" name="Freeform 391"/>
          <p:cNvSpPr>
            <a:spLocks/>
          </p:cNvSpPr>
          <p:nvPr/>
        </p:nvSpPr>
        <p:spPr bwMode="auto">
          <a:xfrm>
            <a:off x="3243263" y="6578600"/>
            <a:ext cx="177800" cy="152400"/>
          </a:xfrm>
          <a:custGeom>
            <a:avLst/>
            <a:gdLst/>
            <a:ahLst/>
            <a:cxnLst>
              <a:cxn ang="0">
                <a:pos x="0" y="48"/>
              </a:cxn>
              <a:cxn ang="0">
                <a:pos x="112" y="0"/>
              </a:cxn>
              <a:cxn ang="0">
                <a:pos x="112" y="96"/>
              </a:cxn>
              <a:cxn ang="0">
                <a:pos x="0" y="48"/>
              </a:cxn>
            </a:cxnLst>
            <a:rect l="0" t="0" r="r" b="b"/>
            <a:pathLst>
              <a:path w="112" h="96">
                <a:moveTo>
                  <a:pt x="0" y="48"/>
                </a:moveTo>
                <a:lnTo>
                  <a:pt x="112" y="0"/>
                </a:lnTo>
                <a:lnTo>
                  <a:pt x="112" y="96"/>
                </a:lnTo>
                <a:lnTo>
                  <a:pt x="0" y="4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0" name="Line 392"/>
          <p:cNvSpPr>
            <a:spLocks noChangeShapeType="1"/>
          </p:cNvSpPr>
          <p:nvPr/>
        </p:nvSpPr>
        <p:spPr bwMode="auto">
          <a:xfrm flipH="1">
            <a:off x="3306763" y="6629400"/>
            <a:ext cx="4618037" cy="142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1" name="Freeform 393"/>
          <p:cNvSpPr>
            <a:spLocks/>
          </p:cNvSpPr>
          <p:nvPr/>
        </p:nvSpPr>
        <p:spPr bwMode="auto">
          <a:xfrm>
            <a:off x="3167063" y="6083300"/>
            <a:ext cx="152400" cy="177800"/>
          </a:xfrm>
          <a:custGeom>
            <a:avLst/>
            <a:gdLst/>
            <a:ahLst/>
            <a:cxnLst>
              <a:cxn ang="0">
                <a:pos x="48" y="0"/>
              </a:cxn>
              <a:cxn ang="0">
                <a:pos x="96" y="112"/>
              </a:cxn>
              <a:cxn ang="0">
                <a:pos x="0" y="112"/>
              </a:cxn>
              <a:cxn ang="0">
                <a:pos x="48" y="0"/>
              </a:cxn>
            </a:cxnLst>
            <a:rect l="0" t="0" r="r" b="b"/>
            <a:pathLst>
              <a:path w="96" h="112">
                <a:moveTo>
                  <a:pt x="48" y="0"/>
                </a:moveTo>
                <a:lnTo>
                  <a:pt x="96" y="112"/>
                </a:lnTo>
                <a:lnTo>
                  <a:pt x="0" y="112"/>
                </a:lnTo>
                <a:lnTo>
                  <a:pt x="48" y="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5" name="Line 397"/>
          <p:cNvSpPr>
            <a:spLocks noChangeShapeType="1"/>
          </p:cNvSpPr>
          <p:nvPr/>
        </p:nvSpPr>
        <p:spPr bwMode="auto">
          <a:xfrm flipH="1">
            <a:off x="3979863" y="4457700"/>
            <a:ext cx="673100" cy="1588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8" name="Line 400"/>
          <p:cNvSpPr>
            <a:spLocks noChangeShapeType="1"/>
          </p:cNvSpPr>
          <p:nvPr/>
        </p:nvSpPr>
        <p:spPr bwMode="auto">
          <a:xfrm flipH="1">
            <a:off x="6400800" y="4572000"/>
            <a:ext cx="6096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89" name="Freeform 401"/>
          <p:cNvSpPr>
            <a:spLocks/>
          </p:cNvSpPr>
          <p:nvPr/>
        </p:nvSpPr>
        <p:spPr bwMode="auto">
          <a:xfrm>
            <a:off x="3979863" y="4076700"/>
            <a:ext cx="152400" cy="127000"/>
          </a:xfrm>
          <a:custGeom>
            <a:avLst/>
            <a:gdLst/>
            <a:ahLst/>
            <a:cxnLst>
              <a:cxn ang="0">
                <a:pos x="0" y="40"/>
              </a:cxn>
              <a:cxn ang="0">
                <a:pos x="96" y="0"/>
              </a:cxn>
              <a:cxn ang="0">
                <a:pos x="96" y="80"/>
              </a:cxn>
              <a:cxn ang="0">
                <a:pos x="0" y="40"/>
              </a:cxn>
            </a:cxnLst>
            <a:rect l="0" t="0" r="r" b="b"/>
            <a:pathLst>
              <a:path w="96" h="80">
                <a:moveTo>
                  <a:pt x="0" y="40"/>
                </a:moveTo>
                <a:lnTo>
                  <a:pt x="96" y="0"/>
                </a:lnTo>
                <a:lnTo>
                  <a:pt x="96" y="80"/>
                </a:lnTo>
                <a:lnTo>
                  <a:pt x="0" y="4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0" name="Freeform 402"/>
          <p:cNvSpPr>
            <a:spLocks/>
          </p:cNvSpPr>
          <p:nvPr/>
        </p:nvSpPr>
        <p:spPr bwMode="auto">
          <a:xfrm>
            <a:off x="4513263" y="4076700"/>
            <a:ext cx="152400" cy="127000"/>
          </a:xfrm>
          <a:custGeom>
            <a:avLst/>
            <a:gdLst/>
            <a:ahLst/>
            <a:cxnLst>
              <a:cxn ang="0">
                <a:pos x="96" y="40"/>
              </a:cxn>
              <a:cxn ang="0">
                <a:pos x="0" y="80"/>
              </a:cxn>
              <a:cxn ang="0">
                <a:pos x="0" y="0"/>
              </a:cxn>
              <a:cxn ang="0">
                <a:pos x="96" y="40"/>
              </a:cxn>
            </a:cxnLst>
            <a:rect l="0" t="0" r="r" b="b"/>
            <a:pathLst>
              <a:path w="96" h="80">
                <a:moveTo>
                  <a:pt x="96" y="40"/>
                </a:moveTo>
                <a:lnTo>
                  <a:pt x="0" y="80"/>
                </a:lnTo>
                <a:lnTo>
                  <a:pt x="0" y="0"/>
                </a:lnTo>
                <a:lnTo>
                  <a:pt x="96" y="40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1" name="Line 403"/>
          <p:cNvSpPr>
            <a:spLocks noChangeShapeType="1"/>
          </p:cNvSpPr>
          <p:nvPr/>
        </p:nvSpPr>
        <p:spPr bwMode="auto">
          <a:xfrm flipH="1">
            <a:off x="4017963" y="4127500"/>
            <a:ext cx="584200" cy="158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2" name="Freeform 404"/>
          <p:cNvSpPr>
            <a:spLocks/>
          </p:cNvSpPr>
          <p:nvPr/>
        </p:nvSpPr>
        <p:spPr bwMode="auto">
          <a:xfrm>
            <a:off x="4322763" y="3632200"/>
            <a:ext cx="139700" cy="1016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88" y="0"/>
              </a:cxn>
              <a:cxn ang="0">
                <a:pos x="88" y="64"/>
              </a:cxn>
              <a:cxn ang="0">
                <a:pos x="0" y="32"/>
              </a:cxn>
            </a:cxnLst>
            <a:rect l="0" t="0" r="r" b="b"/>
            <a:pathLst>
              <a:path w="88" h="64">
                <a:moveTo>
                  <a:pt x="0" y="32"/>
                </a:moveTo>
                <a:lnTo>
                  <a:pt x="88" y="0"/>
                </a:lnTo>
                <a:lnTo>
                  <a:pt x="88" y="64"/>
                </a:lnTo>
                <a:lnTo>
                  <a:pt x="0" y="3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3" name="Freeform 405"/>
          <p:cNvSpPr>
            <a:spLocks/>
          </p:cNvSpPr>
          <p:nvPr/>
        </p:nvSpPr>
        <p:spPr bwMode="auto">
          <a:xfrm>
            <a:off x="4538663" y="3632200"/>
            <a:ext cx="139700" cy="101600"/>
          </a:xfrm>
          <a:custGeom>
            <a:avLst/>
            <a:gdLst/>
            <a:ahLst/>
            <a:cxnLst>
              <a:cxn ang="0">
                <a:pos x="88" y="32"/>
              </a:cxn>
              <a:cxn ang="0">
                <a:pos x="0" y="64"/>
              </a:cxn>
              <a:cxn ang="0">
                <a:pos x="0" y="0"/>
              </a:cxn>
              <a:cxn ang="0">
                <a:pos x="88" y="32"/>
              </a:cxn>
            </a:cxnLst>
            <a:rect l="0" t="0" r="r" b="b"/>
            <a:pathLst>
              <a:path w="88" h="64">
                <a:moveTo>
                  <a:pt x="88" y="32"/>
                </a:moveTo>
                <a:lnTo>
                  <a:pt x="0" y="64"/>
                </a:lnTo>
                <a:lnTo>
                  <a:pt x="0" y="0"/>
                </a:lnTo>
                <a:lnTo>
                  <a:pt x="88" y="32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4" name="Line 406"/>
          <p:cNvSpPr>
            <a:spLocks noChangeShapeType="1"/>
          </p:cNvSpPr>
          <p:nvPr/>
        </p:nvSpPr>
        <p:spPr bwMode="auto">
          <a:xfrm flipH="1">
            <a:off x="4348163" y="3683000"/>
            <a:ext cx="2921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7" name="Line 409"/>
          <p:cNvSpPr>
            <a:spLocks noChangeShapeType="1"/>
          </p:cNvSpPr>
          <p:nvPr/>
        </p:nvSpPr>
        <p:spPr bwMode="auto">
          <a:xfrm>
            <a:off x="3700463" y="4470400"/>
            <a:ext cx="1587" cy="5207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1" name="Freeform 413"/>
          <p:cNvSpPr>
            <a:spLocks/>
          </p:cNvSpPr>
          <p:nvPr/>
        </p:nvSpPr>
        <p:spPr bwMode="auto">
          <a:xfrm>
            <a:off x="1719263" y="2387600"/>
            <a:ext cx="139700" cy="101600"/>
          </a:xfrm>
          <a:custGeom>
            <a:avLst/>
            <a:gdLst/>
            <a:ahLst/>
            <a:cxnLst>
              <a:cxn ang="0">
                <a:pos x="0" y="56"/>
              </a:cxn>
              <a:cxn ang="0">
                <a:pos x="72" y="0"/>
              </a:cxn>
              <a:cxn ang="0">
                <a:pos x="88" y="64"/>
              </a:cxn>
              <a:cxn ang="0">
                <a:pos x="0" y="56"/>
              </a:cxn>
            </a:cxnLst>
            <a:rect l="0" t="0" r="r" b="b"/>
            <a:pathLst>
              <a:path w="88" h="64">
                <a:moveTo>
                  <a:pt x="0" y="56"/>
                </a:moveTo>
                <a:lnTo>
                  <a:pt x="72" y="0"/>
                </a:lnTo>
                <a:lnTo>
                  <a:pt x="88" y="64"/>
                </a:lnTo>
                <a:lnTo>
                  <a:pt x="0" y="5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2" name="Line 414"/>
          <p:cNvSpPr>
            <a:spLocks noChangeShapeType="1"/>
          </p:cNvSpPr>
          <p:nvPr/>
        </p:nvSpPr>
        <p:spPr bwMode="auto">
          <a:xfrm flipH="1">
            <a:off x="1731963" y="1905000"/>
            <a:ext cx="1765300" cy="558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3" name="Freeform 415"/>
          <p:cNvSpPr>
            <a:spLocks/>
          </p:cNvSpPr>
          <p:nvPr/>
        </p:nvSpPr>
        <p:spPr bwMode="auto">
          <a:xfrm>
            <a:off x="3789363" y="3098800"/>
            <a:ext cx="101600" cy="139700"/>
          </a:xfrm>
          <a:custGeom>
            <a:avLst/>
            <a:gdLst/>
            <a:ahLst/>
            <a:cxnLst>
              <a:cxn ang="0">
                <a:pos x="16" y="88"/>
              </a:cxn>
              <a:cxn ang="0">
                <a:pos x="0" y="0"/>
              </a:cxn>
              <a:cxn ang="0">
                <a:pos x="64" y="16"/>
              </a:cxn>
              <a:cxn ang="0">
                <a:pos x="16" y="88"/>
              </a:cxn>
            </a:cxnLst>
            <a:rect l="0" t="0" r="r" b="b"/>
            <a:pathLst>
              <a:path w="64" h="88">
                <a:moveTo>
                  <a:pt x="16" y="88"/>
                </a:moveTo>
                <a:lnTo>
                  <a:pt x="0" y="0"/>
                </a:lnTo>
                <a:lnTo>
                  <a:pt x="64" y="16"/>
                </a:lnTo>
                <a:lnTo>
                  <a:pt x="16" y="8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4" name="Line 416"/>
          <p:cNvSpPr>
            <a:spLocks noChangeShapeType="1"/>
          </p:cNvSpPr>
          <p:nvPr/>
        </p:nvSpPr>
        <p:spPr bwMode="auto">
          <a:xfrm flipH="1">
            <a:off x="3814763" y="2082800"/>
            <a:ext cx="228600" cy="1130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5" name="Freeform 417"/>
          <p:cNvSpPr>
            <a:spLocks/>
          </p:cNvSpPr>
          <p:nvPr/>
        </p:nvSpPr>
        <p:spPr bwMode="auto">
          <a:xfrm>
            <a:off x="4678363" y="2844800"/>
            <a:ext cx="101600" cy="139700"/>
          </a:xfrm>
          <a:custGeom>
            <a:avLst/>
            <a:gdLst/>
            <a:ahLst/>
            <a:cxnLst>
              <a:cxn ang="0">
                <a:pos x="64" y="88"/>
              </a:cxn>
              <a:cxn ang="0">
                <a:pos x="0" y="24"/>
              </a:cxn>
              <a:cxn ang="0">
                <a:pos x="64" y="0"/>
              </a:cxn>
              <a:cxn ang="0">
                <a:pos x="64" y="88"/>
              </a:cxn>
            </a:cxnLst>
            <a:rect l="0" t="0" r="r" b="b"/>
            <a:pathLst>
              <a:path w="64" h="88">
                <a:moveTo>
                  <a:pt x="64" y="88"/>
                </a:moveTo>
                <a:lnTo>
                  <a:pt x="0" y="24"/>
                </a:lnTo>
                <a:lnTo>
                  <a:pt x="64" y="0"/>
                </a:lnTo>
                <a:lnTo>
                  <a:pt x="64" y="8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6" name="Line 418"/>
          <p:cNvSpPr>
            <a:spLocks noChangeShapeType="1"/>
          </p:cNvSpPr>
          <p:nvPr/>
        </p:nvSpPr>
        <p:spPr bwMode="auto">
          <a:xfrm>
            <a:off x="4398963" y="2082800"/>
            <a:ext cx="368300" cy="8763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7" name="Freeform 419"/>
          <p:cNvSpPr>
            <a:spLocks/>
          </p:cNvSpPr>
          <p:nvPr/>
        </p:nvSpPr>
        <p:spPr bwMode="auto">
          <a:xfrm>
            <a:off x="6900863" y="2324100"/>
            <a:ext cx="139700" cy="101600"/>
          </a:xfrm>
          <a:custGeom>
            <a:avLst/>
            <a:gdLst/>
            <a:ahLst/>
            <a:cxnLst>
              <a:cxn ang="0">
                <a:pos x="88" y="56"/>
              </a:cxn>
              <a:cxn ang="0">
                <a:pos x="0" y="64"/>
              </a:cxn>
              <a:cxn ang="0">
                <a:pos x="16" y="0"/>
              </a:cxn>
              <a:cxn ang="0">
                <a:pos x="88" y="56"/>
              </a:cxn>
            </a:cxnLst>
            <a:rect l="0" t="0" r="r" b="b"/>
            <a:pathLst>
              <a:path w="88" h="64">
                <a:moveTo>
                  <a:pt x="88" y="56"/>
                </a:moveTo>
                <a:lnTo>
                  <a:pt x="0" y="64"/>
                </a:lnTo>
                <a:lnTo>
                  <a:pt x="16" y="0"/>
                </a:lnTo>
                <a:lnTo>
                  <a:pt x="88" y="56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8" name="Line 420"/>
          <p:cNvSpPr>
            <a:spLocks noChangeShapeType="1"/>
          </p:cNvSpPr>
          <p:nvPr/>
        </p:nvSpPr>
        <p:spPr bwMode="auto">
          <a:xfrm>
            <a:off x="5326063" y="1943100"/>
            <a:ext cx="168910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1" name="Line 423"/>
          <p:cNvSpPr>
            <a:spLocks noChangeShapeType="1"/>
          </p:cNvSpPr>
          <p:nvPr/>
        </p:nvSpPr>
        <p:spPr bwMode="auto">
          <a:xfrm>
            <a:off x="1066800" y="1981200"/>
            <a:ext cx="0" cy="8382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2" name="Freeform 424"/>
          <p:cNvSpPr>
            <a:spLocks/>
          </p:cNvSpPr>
          <p:nvPr/>
        </p:nvSpPr>
        <p:spPr bwMode="auto">
          <a:xfrm>
            <a:off x="7980363" y="2222500"/>
            <a:ext cx="152400" cy="203200"/>
          </a:xfrm>
          <a:custGeom>
            <a:avLst/>
            <a:gdLst/>
            <a:ahLst/>
            <a:cxnLst>
              <a:cxn ang="0">
                <a:pos x="48" y="128"/>
              </a:cxn>
              <a:cxn ang="0">
                <a:pos x="0" y="0"/>
              </a:cxn>
              <a:cxn ang="0">
                <a:pos x="96" y="0"/>
              </a:cxn>
              <a:cxn ang="0">
                <a:pos x="48" y="128"/>
              </a:cxn>
            </a:cxnLst>
            <a:rect l="0" t="0" r="r" b="b"/>
            <a:pathLst>
              <a:path w="96" h="128">
                <a:moveTo>
                  <a:pt x="48" y="128"/>
                </a:moveTo>
                <a:lnTo>
                  <a:pt x="0" y="0"/>
                </a:lnTo>
                <a:lnTo>
                  <a:pt x="96" y="0"/>
                </a:lnTo>
                <a:lnTo>
                  <a:pt x="48" y="12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3" name="Line 425"/>
          <p:cNvSpPr>
            <a:spLocks noChangeShapeType="1"/>
          </p:cNvSpPr>
          <p:nvPr/>
        </p:nvSpPr>
        <p:spPr bwMode="auto">
          <a:xfrm>
            <a:off x="8031163" y="838200"/>
            <a:ext cx="1587" cy="1460500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4" name="Freeform 426"/>
          <p:cNvSpPr>
            <a:spLocks/>
          </p:cNvSpPr>
          <p:nvPr/>
        </p:nvSpPr>
        <p:spPr bwMode="auto">
          <a:xfrm>
            <a:off x="7840663" y="774700"/>
            <a:ext cx="203200" cy="152400"/>
          </a:xfrm>
          <a:custGeom>
            <a:avLst/>
            <a:gdLst/>
            <a:ahLst/>
            <a:cxnLst>
              <a:cxn ang="0">
                <a:pos x="128" y="48"/>
              </a:cxn>
              <a:cxn ang="0">
                <a:pos x="0" y="96"/>
              </a:cxn>
              <a:cxn ang="0">
                <a:pos x="0" y="0"/>
              </a:cxn>
              <a:cxn ang="0">
                <a:pos x="128" y="48"/>
              </a:cxn>
            </a:cxnLst>
            <a:rect l="0" t="0" r="r" b="b"/>
            <a:pathLst>
              <a:path w="128" h="96">
                <a:moveTo>
                  <a:pt x="128" y="48"/>
                </a:moveTo>
                <a:lnTo>
                  <a:pt x="0" y="96"/>
                </a:lnTo>
                <a:lnTo>
                  <a:pt x="0" y="0"/>
                </a:lnTo>
                <a:lnTo>
                  <a:pt x="128" y="48"/>
                </a:lnTo>
                <a:close/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15" name="Line 427"/>
          <p:cNvSpPr>
            <a:spLocks noChangeShapeType="1"/>
          </p:cNvSpPr>
          <p:nvPr/>
        </p:nvSpPr>
        <p:spPr bwMode="auto">
          <a:xfrm flipH="1">
            <a:off x="7434263" y="825500"/>
            <a:ext cx="482600" cy="1588"/>
          </a:xfrm>
          <a:prstGeom prst="lin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26" name="Rectangle 438"/>
          <p:cNvSpPr>
            <a:spLocks noChangeArrowheads="1"/>
          </p:cNvSpPr>
          <p:nvPr/>
        </p:nvSpPr>
        <p:spPr bwMode="auto">
          <a:xfrm>
            <a:off x="1524000" y="2419350"/>
            <a:ext cx="3657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 i="1">
                <a:solidFill>
                  <a:schemeClr val="accent1"/>
                </a:solidFill>
              </a:rPr>
              <a:t>COMPETITION  &amp;</a:t>
            </a:r>
            <a:r>
              <a:rPr lang="en-US" sz="1600" b="1" i="1">
                <a:solidFill>
                  <a:srgbClr val="000000"/>
                </a:solidFill>
              </a:rPr>
              <a:t> </a:t>
            </a:r>
            <a:r>
              <a:rPr lang="en-US" sz="1600" b="1" i="1">
                <a:solidFill>
                  <a:schemeClr val="accent1"/>
                </a:solidFill>
              </a:rPr>
              <a:t>INTERACTION</a:t>
            </a:r>
            <a:endParaRPr lang="en-US" b="1"/>
          </a:p>
        </p:txBody>
      </p:sp>
      <p:sp>
        <p:nvSpPr>
          <p:cNvPr id="12731" name="Rectangle 443"/>
          <p:cNvSpPr>
            <a:spLocks noChangeArrowheads="1"/>
          </p:cNvSpPr>
          <p:nvPr/>
        </p:nvSpPr>
        <p:spPr bwMode="auto">
          <a:xfrm>
            <a:off x="2830513" y="3041650"/>
            <a:ext cx="534987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000" b="1">
                <a:solidFill>
                  <a:srgbClr val="000000"/>
                </a:solidFill>
              </a:rPr>
              <a:t>PERSON</a:t>
            </a:r>
            <a:endParaRPr lang="en-US" b="1"/>
          </a:p>
        </p:txBody>
      </p:sp>
      <p:sp>
        <p:nvSpPr>
          <p:cNvPr id="12732" name="Rectangle 444"/>
          <p:cNvSpPr>
            <a:spLocks noChangeArrowheads="1"/>
          </p:cNvSpPr>
          <p:nvPr/>
        </p:nvSpPr>
        <p:spPr bwMode="auto">
          <a:xfrm>
            <a:off x="3402013" y="3041650"/>
            <a:ext cx="3270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000" b="1">
                <a:solidFill>
                  <a:srgbClr val="000000"/>
                </a:solidFill>
              </a:rPr>
              <a:t>  n +1</a:t>
            </a:r>
            <a:endParaRPr lang="en-US" b="1"/>
          </a:p>
        </p:txBody>
      </p:sp>
      <p:sp>
        <p:nvSpPr>
          <p:cNvPr id="12733" name="Rectangle 445"/>
          <p:cNvSpPr>
            <a:spLocks noChangeArrowheads="1"/>
          </p:cNvSpPr>
          <p:nvPr/>
        </p:nvSpPr>
        <p:spPr bwMode="auto">
          <a:xfrm>
            <a:off x="5229225" y="2762250"/>
            <a:ext cx="113188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000" b="1">
                <a:solidFill>
                  <a:srgbClr val="000000"/>
                </a:solidFill>
              </a:rPr>
              <a:t>JOB MARKET m+1</a:t>
            </a:r>
            <a:endParaRPr lang="en-US" b="1"/>
          </a:p>
        </p:txBody>
      </p:sp>
      <p:sp>
        <p:nvSpPr>
          <p:cNvPr id="12734" name="Rectangle 446"/>
          <p:cNvSpPr>
            <a:spLocks noChangeArrowheads="1"/>
          </p:cNvSpPr>
          <p:nvPr/>
        </p:nvSpPr>
        <p:spPr bwMode="auto">
          <a:xfrm>
            <a:off x="3148013" y="2813050"/>
            <a:ext cx="482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rgbClr val="000000"/>
                </a:solidFill>
              </a:rPr>
              <a:t>PERSON</a:t>
            </a:r>
            <a:endParaRPr lang="en-US" b="1"/>
          </a:p>
        </p:txBody>
      </p:sp>
      <p:sp>
        <p:nvSpPr>
          <p:cNvPr id="12735" name="Rectangle 447"/>
          <p:cNvSpPr>
            <a:spLocks noChangeArrowheads="1"/>
          </p:cNvSpPr>
          <p:nvPr/>
        </p:nvSpPr>
        <p:spPr bwMode="auto">
          <a:xfrm>
            <a:off x="3719513" y="2813050"/>
            <a:ext cx="3270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rgbClr val="000000"/>
                </a:solidFill>
              </a:rPr>
              <a:t>  n +...</a:t>
            </a:r>
            <a:endParaRPr lang="en-US" b="1"/>
          </a:p>
        </p:txBody>
      </p:sp>
      <p:sp>
        <p:nvSpPr>
          <p:cNvPr id="12737" name="Rectangle 449"/>
          <p:cNvSpPr>
            <a:spLocks noChangeArrowheads="1"/>
          </p:cNvSpPr>
          <p:nvPr/>
        </p:nvSpPr>
        <p:spPr bwMode="auto">
          <a:xfrm>
            <a:off x="5381625" y="2508250"/>
            <a:ext cx="1050925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900" b="1">
                <a:solidFill>
                  <a:srgbClr val="000000"/>
                </a:solidFill>
              </a:rPr>
              <a:t>JOB MARKET m+...</a:t>
            </a:r>
            <a:endParaRPr lang="en-US" b="1"/>
          </a:p>
        </p:txBody>
      </p:sp>
      <p:grpSp>
        <p:nvGrpSpPr>
          <p:cNvPr id="12739" name="Group 451"/>
          <p:cNvGrpSpPr>
            <a:grpSpLocks/>
          </p:cNvGrpSpPr>
          <p:nvPr/>
        </p:nvGrpSpPr>
        <p:grpSpPr bwMode="auto">
          <a:xfrm>
            <a:off x="4119563" y="1422400"/>
            <a:ext cx="101600" cy="190500"/>
            <a:chOff x="2691" y="896"/>
            <a:chExt cx="64" cy="120"/>
          </a:xfrm>
        </p:grpSpPr>
        <p:sp>
          <p:nvSpPr>
            <p:cNvPr id="12740" name="Freeform 452"/>
            <p:cNvSpPr>
              <a:spLocks/>
            </p:cNvSpPr>
            <p:nvPr/>
          </p:nvSpPr>
          <p:spPr bwMode="auto">
            <a:xfrm>
              <a:off x="2691" y="896"/>
              <a:ext cx="64" cy="88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64" y="88"/>
                </a:cxn>
                <a:cxn ang="0">
                  <a:pos x="0" y="88"/>
                </a:cxn>
                <a:cxn ang="0">
                  <a:pos x="32" y="0"/>
                </a:cxn>
              </a:cxnLst>
              <a:rect l="0" t="0" r="r" b="b"/>
              <a:pathLst>
                <a:path w="64" h="88">
                  <a:moveTo>
                    <a:pt x="32" y="0"/>
                  </a:moveTo>
                  <a:lnTo>
                    <a:pt x="64" y="88"/>
                  </a:lnTo>
                  <a:lnTo>
                    <a:pt x="0" y="88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41" name="Line 453"/>
            <p:cNvSpPr>
              <a:spLocks noChangeShapeType="1"/>
            </p:cNvSpPr>
            <p:nvPr/>
          </p:nvSpPr>
          <p:spPr bwMode="auto">
            <a:xfrm>
              <a:off x="2723" y="912"/>
              <a:ext cx="1" cy="10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764" name="Line 476"/>
          <p:cNvSpPr>
            <a:spLocks noChangeShapeType="1"/>
          </p:cNvSpPr>
          <p:nvPr/>
        </p:nvSpPr>
        <p:spPr bwMode="auto">
          <a:xfrm>
            <a:off x="5715000" y="2057400"/>
            <a:ext cx="0" cy="91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765" name="Picture 477" descr="jobchar.jpg                                                    0007FB4DHDG3 A                         B3BFDA4C: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0400" y="2438400"/>
            <a:ext cx="1601788" cy="3733800"/>
          </a:xfrm>
          <a:prstGeom prst="rect">
            <a:avLst/>
          </a:prstGeom>
          <a:noFill/>
        </p:spPr>
      </p:pic>
      <p:sp>
        <p:nvSpPr>
          <p:cNvPr id="12767" name="Line 479"/>
          <p:cNvSpPr>
            <a:spLocks noChangeShapeType="1"/>
          </p:cNvSpPr>
          <p:nvPr/>
        </p:nvSpPr>
        <p:spPr bwMode="auto">
          <a:xfrm>
            <a:off x="7924800" y="6172200"/>
            <a:ext cx="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769" name="Picture 481" descr="&#10;person.jpg                                                     0007FB4DHDG3 A                         B3BFDA4C: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38400" y="3200400"/>
            <a:ext cx="1447800" cy="2971800"/>
          </a:xfrm>
          <a:prstGeom prst="rect">
            <a:avLst/>
          </a:prstGeom>
          <a:noFill/>
        </p:spPr>
      </p:pic>
      <p:sp>
        <p:nvSpPr>
          <p:cNvPr id="12682" name="Line 394"/>
          <p:cNvSpPr>
            <a:spLocks noChangeShapeType="1"/>
          </p:cNvSpPr>
          <p:nvPr/>
        </p:nvSpPr>
        <p:spPr bwMode="auto">
          <a:xfrm>
            <a:off x="3230563" y="6146800"/>
            <a:ext cx="1587" cy="4953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770" name="Picture 482" descr="&#10;jobmarket.jpg                                                  0007FB4DHDG3 A                         B3BFDA4C: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2971800"/>
            <a:ext cx="1771650" cy="3200400"/>
          </a:xfrm>
          <a:prstGeom prst="rect">
            <a:avLst/>
          </a:prstGeom>
          <a:solidFill>
            <a:srgbClr val="FF8000"/>
          </a:solidFill>
        </p:spPr>
      </p:pic>
      <p:sp>
        <p:nvSpPr>
          <p:cNvPr id="12774" name="Line 486"/>
          <p:cNvSpPr>
            <a:spLocks noChangeShapeType="1"/>
          </p:cNvSpPr>
          <p:nvPr/>
        </p:nvSpPr>
        <p:spPr bwMode="auto">
          <a:xfrm>
            <a:off x="3048000" y="2133600"/>
            <a:ext cx="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61" name="Line 473"/>
          <p:cNvSpPr>
            <a:spLocks noChangeShapeType="1"/>
          </p:cNvSpPr>
          <p:nvPr/>
        </p:nvSpPr>
        <p:spPr bwMode="auto">
          <a:xfrm>
            <a:off x="1600200" y="4800600"/>
            <a:ext cx="9144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00" name="Line 412"/>
          <p:cNvSpPr>
            <a:spLocks noChangeShapeType="1"/>
          </p:cNvSpPr>
          <p:nvPr/>
        </p:nvSpPr>
        <p:spPr bwMode="auto">
          <a:xfrm>
            <a:off x="3738563" y="4940300"/>
            <a:ext cx="985837" cy="12700"/>
          </a:xfrm>
          <a:prstGeom prst="line">
            <a:avLst/>
          </a:prstGeom>
          <a:noFill/>
          <a:ln w="76200" cap="rnd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783" name="Picture 495" descr="&#10;random.jpg                                                     0007FB4DHDG3 A                         B3BFDA4C:"/>
          <p:cNvPicPr>
            <a:picLocks noChangeAspect="1" noChangeArrowheads="1"/>
          </p:cNvPicPr>
          <p:nvPr/>
        </p:nvPicPr>
        <p:blipFill>
          <a:blip r:embed="rId8">
            <a:lum bright="-6000"/>
          </a:blip>
          <a:srcRect/>
          <a:stretch>
            <a:fillRect/>
          </a:stretch>
        </p:blipFill>
        <p:spPr bwMode="auto">
          <a:xfrm>
            <a:off x="3429000" y="1676400"/>
            <a:ext cx="1943100" cy="596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1" grpId="0" animBg="1"/>
      <p:bldP spid="12702" grpId="0" animBg="1"/>
      <p:bldP spid="12703" grpId="0" animBg="1"/>
      <p:bldP spid="12704" grpId="0" animBg="1"/>
      <p:bldP spid="12705" grpId="0" animBg="1"/>
      <p:bldP spid="12706" grpId="0" animBg="1"/>
      <p:bldP spid="12707" grpId="0" animBg="1"/>
      <p:bldP spid="1270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8ACC4-0FF8-9143-89B4-CA4A9C2031F7}" type="slidenum">
              <a:rPr lang="en-US"/>
              <a:pPr/>
              <a:t>2</a:t>
            </a:fld>
            <a:endParaRPr lang="en-US"/>
          </a:p>
        </p:txBody>
      </p:sp>
      <p:grpSp>
        <p:nvGrpSpPr>
          <p:cNvPr id="4147" name="Group 51"/>
          <p:cNvGrpSpPr>
            <a:grpSpLocks/>
          </p:cNvGrpSpPr>
          <p:nvPr/>
        </p:nvGrpSpPr>
        <p:grpSpPr bwMode="auto">
          <a:xfrm>
            <a:off x="762000" y="1066800"/>
            <a:ext cx="2667000" cy="5181600"/>
            <a:chOff x="336" y="720"/>
            <a:chExt cx="1536" cy="3120"/>
          </a:xfrm>
        </p:grpSpPr>
        <p:sp>
          <p:nvSpPr>
            <p:cNvPr id="4134" name="Rectangle 38"/>
            <p:cNvSpPr>
              <a:spLocks noChangeArrowheads="1"/>
            </p:cNvSpPr>
            <p:nvPr/>
          </p:nvSpPr>
          <p:spPr bwMode="auto">
            <a:xfrm>
              <a:off x="336" y="720"/>
              <a:ext cx="1536" cy="3120"/>
            </a:xfrm>
            <a:prstGeom prst="rect">
              <a:avLst/>
            </a:prstGeom>
            <a:solidFill>
              <a:srgbClr val="FFC68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44" name="Text Box 48"/>
            <p:cNvSpPr txBox="1">
              <a:spLocks noChangeArrowheads="1"/>
            </p:cNvSpPr>
            <p:nvPr/>
          </p:nvSpPr>
          <p:spPr bwMode="auto">
            <a:xfrm>
              <a:off x="384" y="720"/>
              <a:ext cx="1365" cy="221"/>
            </a:xfrm>
            <a:prstGeom prst="rect">
              <a:avLst/>
            </a:prstGeom>
            <a:solidFill>
              <a:srgbClr val="FFC68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 b="1"/>
                <a:t>JOB</a:t>
              </a:r>
              <a:r>
                <a:rPr lang="en-US" sz="1800"/>
                <a:t> </a:t>
              </a:r>
              <a:r>
                <a:rPr lang="en-US" sz="1800" b="1"/>
                <a:t>Characteristics</a:t>
              </a:r>
              <a:endParaRPr lang="en-US"/>
            </a:p>
          </p:txBody>
        </p:sp>
      </p:grp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457200"/>
            <a:ext cx="5334000" cy="1143000"/>
          </a:xfrm>
        </p:spPr>
        <p:txBody>
          <a:bodyPr/>
          <a:lstStyle/>
          <a:p>
            <a:pPr algn="r"/>
            <a:r>
              <a:rPr lang="en-US" sz="3600">
                <a:latin typeface="Arial Black" pitchFamily="-65" charset="0"/>
              </a:rPr>
              <a:t>Variables Profiling the Occupation</a:t>
            </a:r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495800" y="2057400"/>
          <a:ext cx="1601788" cy="1611313"/>
        </p:xfrm>
        <a:graphic>
          <a:graphicData uri="http://schemas.openxmlformats.org/presentationml/2006/ole">
            <p:oleObj spid="_x0000_s4100" r:id="rId4" imgW="1060704" imgH="1066800" progId="MS_ClipArt_Gallery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5486400" y="3733800"/>
          <a:ext cx="2306638" cy="1885950"/>
        </p:xfrm>
        <a:graphic>
          <a:graphicData uri="http://schemas.openxmlformats.org/presentationml/2006/ole">
            <p:oleObj spid="_x0000_s4102" r:id="rId5" imgW="2307336" imgH="1886712" progId="MS_ClipArt_Gallery">
              <p:embed/>
            </p:oleObj>
          </a:graphicData>
        </a:graphic>
      </p:graphicFrame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962400" y="57150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Who controls which variables?</a:t>
            </a:r>
          </a:p>
        </p:txBody>
      </p:sp>
      <p:sp>
        <p:nvSpPr>
          <p:cNvPr id="4135" name="Text Box 39"/>
          <p:cNvSpPr txBox="1">
            <a:spLocks noChangeArrowheads="1"/>
          </p:cNvSpPr>
          <p:nvPr/>
        </p:nvSpPr>
        <p:spPr bwMode="auto">
          <a:xfrm>
            <a:off x="838200" y="1524000"/>
            <a:ext cx="109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INCOME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838200" y="1905000"/>
            <a:ext cx="2127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SELF-</a:t>
            </a:r>
          </a:p>
          <a:p>
            <a:r>
              <a:rPr lang="en-US" sz="1800"/>
              <a:t>     GOVERNANCE</a:t>
            </a:r>
          </a:p>
        </p:txBody>
      </p:sp>
      <p:sp>
        <p:nvSpPr>
          <p:cNvPr id="4137" name="Text Box 41"/>
          <p:cNvSpPr txBox="1">
            <a:spLocks noChangeArrowheads="1"/>
          </p:cNvSpPr>
          <p:nvPr/>
        </p:nvSpPr>
        <p:spPr bwMode="auto">
          <a:xfrm>
            <a:off x="838200" y="251460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TENURE</a:t>
            </a:r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838200" y="2895600"/>
            <a:ext cx="1136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CAREER</a:t>
            </a: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838200" y="327660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INTEREST</a:t>
            </a:r>
          </a:p>
        </p:txBody>
      </p:sp>
      <p:sp>
        <p:nvSpPr>
          <p:cNvPr id="4140" name="Text Box 44"/>
          <p:cNvSpPr txBox="1">
            <a:spLocks noChangeArrowheads="1"/>
          </p:cNvSpPr>
          <p:nvPr/>
        </p:nvSpPr>
        <p:spPr bwMode="auto">
          <a:xfrm>
            <a:off x="838200" y="3657600"/>
            <a:ext cx="71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RISK</a:t>
            </a:r>
          </a:p>
        </p:txBody>
      </p:sp>
      <p:sp>
        <p:nvSpPr>
          <p:cNvPr id="4141" name="Text Box 45"/>
          <p:cNvSpPr txBox="1">
            <a:spLocks noChangeArrowheads="1"/>
          </p:cNvSpPr>
          <p:nvPr/>
        </p:nvSpPr>
        <p:spPr bwMode="auto">
          <a:xfrm>
            <a:off x="838200" y="4038600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STATUS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838200" y="4419600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PERKS</a:t>
            </a:r>
          </a:p>
        </p:txBody>
      </p:sp>
      <p:sp>
        <p:nvSpPr>
          <p:cNvPr id="4143" name="Text Box 47"/>
          <p:cNvSpPr txBox="1">
            <a:spLocks noChangeArrowheads="1"/>
          </p:cNvSpPr>
          <p:nvPr/>
        </p:nvSpPr>
        <p:spPr bwMode="auto">
          <a:xfrm>
            <a:off x="838200" y="4800600"/>
            <a:ext cx="1619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HEALTH</a:t>
            </a:r>
          </a:p>
          <a:p>
            <a:r>
              <a:rPr lang="en-US" sz="1800"/>
              <a:t>     BENEFITS</a:t>
            </a:r>
          </a:p>
        </p:txBody>
      </p:sp>
      <p:sp>
        <p:nvSpPr>
          <p:cNvPr id="4145" name="Text Box 49"/>
          <p:cNvSpPr txBox="1">
            <a:spLocks noChangeArrowheads="1"/>
          </p:cNvSpPr>
          <p:nvPr/>
        </p:nvSpPr>
        <p:spPr bwMode="auto">
          <a:xfrm>
            <a:off x="838200" y="5410200"/>
            <a:ext cx="1670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ON-THE-JOB</a:t>
            </a:r>
          </a:p>
          <a:p>
            <a:r>
              <a:rPr lang="en-US" sz="1800"/>
              <a:t>     LEARNING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utoUpdateAnimBg="0"/>
      <p:bldP spid="4135" grpId="0" autoUpdateAnimBg="0"/>
      <p:bldP spid="4136" grpId="0" autoUpdateAnimBg="0"/>
      <p:bldP spid="4137" grpId="0" autoUpdateAnimBg="0"/>
      <p:bldP spid="4138" grpId="0" autoUpdateAnimBg="0"/>
      <p:bldP spid="4139" grpId="0" autoUpdateAnimBg="0"/>
      <p:bldP spid="4140" grpId="0" autoUpdateAnimBg="0"/>
      <p:bldP spid="4141" grpId="0" autoUpdateAnimBg="0"/>
      <p:bldP spid="4142" grpId="0" autoUpdateAnimBg="0"/>
      <p:bldP spid="4143" grpId="0" autoUpdateAnimBg="0"/>
      <p:bldP spid="414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2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09D5B-03AB-DB48-BF13-3BB6AE81282B}" type="slidenum">
              <a:rPr lang="en-US"/>
              <a:pPr/>
              <a:t>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4953000" cy="1143000"/>
          </a:xfrm>
        </p:spPr>
        <p:txBody>
          <a:bodyPr/>
          <a:lstStyle/>
          <a:p>
            <a:pPr algn="l"/>
            <a:r>
              <a:rPr lang="en-US" sz="3600">
                <a:latin typeface="Arial Black" pitchFamily="-65" charset="0"/>
              </a:rPr>
              <a:t>Variables Profiling</a:t>
            </a:r>
            <a:br>
              <a:rPr lang="en-US" sz="3600">
                <a:latin typeface="Arial Black" pitchFamily="-65" charset="0"/>
              </a:rPr>
            </a:br>
            <a:r>
              <a:rPr lang="en-US" sz="3600">
                <a:latin typeface="Arial Black" pitchFamily="-65" charset="0"/>
              </a:rPr>
              <a:t>the School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81200"/>
            <a:ext cx="5410200" cy="45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Who controls which variables?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1752600" y="2667000"/>
          <a:ext cx="2319338" cy="2895600"/>
        </p:xfrm>
        <a:graphic>
          <a:graphicData uri="http://schemas.openxmlformats.org/presentationml/2006/ole">
            <p:oleObj spid="_x0000_s3076" name="Clip" r:id="rId4" imgW="944880" imgH="1179576" progId="MS_ClipArt_Gallery.2">
              <p:embed/>
            </p:oleObj>
          </a:graphicData>
        </a:graphic>
      </p:graphicFrame>
      <p:grpSp>
        <p:nvGrpSpPr>
          <p:cNvPr id="3131" name="Group 59"/>
          <p:cNvGrpSpPr>
            <a:grpSpLocks/>
          </p:cNvGrpSpPr>
          <p:nvPr/>
        </p:nvGrpSpPr>
        <p:grpSpPr bwMode="auto">
          <a:xfrm>
            <a:off x="5410200" y="1143000"/>
            <a:ext cx="2819400" cy="5257800"/>
            <a:chOff x="3648" y="912"/>
            <a:chExt cx="1536" cy="3120"/>
          </a:xfrm>
        </p:grpSpPr>
        <p:sp>
          <p:nvSpPr>
            <p:cNvPr id="3118" name="Rectangle 46"/>
            <p:cNvSpPr>
              <a:spLocks noChangeArrowheads="1"/>
            </p:cNvSpPr>
            <p:nvPr/>
          </p:nvSpPr>
          <p:spPr bwMode="auto">
            <a:xfrm>
              <a:off x="3648" y="912"/>
              <a:ext cx="1536" cy="3120"/>
            </a:xfrm>
            <a:prstGeom prst="rect">
              <a:avLst/>
            </a:prstGeom>
            <a:solidFill>
              <a:srgbClr val="33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19" name="Text Box 47"/>
            <p:cNvSpPr txBox="1">
              <a:spLocks noChangeArrowheads="1"/>
            </p:cNvSpPr>
            <p:nvPr/>
          </p:nvSpPr>
          <p:spPr bwMode="auto">
            <a:xfrm>
              <a:off x="4010" y="945"/>
              <a:ext cx="939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/>
                <a:t>SCHOOLING</a:t>
              </a:r>
              <a:endParaRPr lang="en-US" sz="2000"/>
            </a:p>
          </p:txBody>
        </p:sp>
      </p:grpSp>
      <p:sp>
        <p:nvSpPr>
          <p:cNvPr id="3120" name="Text Box 48"/>
          <p:cNvSpPr txBox="1">
            <a:spLocks noChangeArrowheads="1"/>
          </p:cNvSpPr>
          <p:nvPr/>
        </p:nvSpPr>
        <p:spPr bwMode="auto">
          <a:xfrm>
            <a:off x="5715000" y="1600200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LEVEL</a:t>
            </a:r>
          </a:p>
        </p:txBody>
      </p:sp>
      <p:sp>
        <p:nvSpPr>
          <p:cNvPr id="3121" name="Text Box 49"/>
          <p:cNvSpPr txBox="1">
            <a:spLocks noChangeArrowheads="1"/>
          </p:cNvSpPr>
          <p:nvPr/>
        </p:nvSpPr>
        <p:spPr bwMode="auto">
          <a:xfrm>
            <a:off x="5715000" y="1981200"/>
            <a:ext cx="172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CURRICULUM</a:t>
            </a:r>
          </a:p>
        </p:txBody>
      </p:sp>
      <p:sp>
        <p:nvSpPr>
          <p:cNvPr id="3122" name="Text Box 50"/>
          <p:cNvSpPr txBox="1">
            <a:spLocks noChangeArrowheads="1"/>
          </p:cNvSpPr>
          <p:nvPr/>
        </p:nvSpPr>
        <p:spPr bwMode="auto">
          <a:xfrm>
            <a:off x="5715000" y="2362200"/>
            <a:ext cx="180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GOVERNANCE</a:t>
            </a:r>
          </a:p>
        </p:txBody>
      </p:sp>
      <p:sp>
        <p:nvSpPr>
          <p:cNvPr id="3123" name="Text Box 51"/>
          <p:cNvSpPr txBox="1">
            <a:spLocks noChangeArrowheads="1"/>
          </p:cNvSpPr>
          <p:nvPr/>
        </p:nvSpPr>
        <p:spPr bwMode="auto">
          <a:xfrm>
            <a:off x="5715000" y="2667000"/>
            <a:ext cx="1225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FUNDING</a:t>
            </a:r>
          </a:p>
        </p:txBody>
      </p:sp>
      <p:sp>
        <p:nvSpPr>
          <p:cNvPr id="3124" name="Text Box 52"/>
          <p:cNvSpPr txBox="1">
            <a:spLocks noChangeArrowheads="1"/>
          </p:cNvSpPr>
          <p:nvPr/>
        </p:nvSpPr>
        <p:spPr bwMode="auto">
          <a:xfrm>
            <a:off x="5721350" y="3048000"/>
            <a:ext cx="196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TEACHER SKILL</a:t>
            </a:r>
          </a:p>
        </p:txBody>
      </p:sp>
      <p:sp>
        <p:nvSpPr>
          <p:cNvPr id="3125" name="Text Box 53"/>
          <p:cNvSpPr txBox="1">
            <a:spLocks noChangeArrowheads="1"/>
          </p:cNvSpPr>
          <p:nvPr/>
        </p:nvSpPr>
        <p:spPr bwMode="auto">
          <a:xfrm>
            <a:off x="5765800" y="3352800"/>
            <a:ext cx="1835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CERTIFICATES</a:t>
            </a:r>
            <a:br>
              <a:rPr lang="en-US" sz="1800"/>
            </a:br>
            <a:r>
              <a:rPr lang="en-US" sz="1800"/>
              <a:t>       ISSUED</a:t>
            </a:r>
          </a:p>
        </p:txBody>
      </p:sp>
      <p:sp>
        <p:nvSpPr>
          <p:cNvPr id="3126" name="Text Box 54"/>
          <p:cNvSpPr txBox="1">
            <a:spLocks noChangeArrowheads="1"/>
          </p:cNvSpPr>
          <p:nvPr/>
        </p:nvSpPr>
        <p:spPr bwMode="auto">
          <a:xfrm>
            <a:off x="5715000" y="3962400"/>
            <a:ext cx="1174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CLIMATE</a:t>
            </a:r>
          </a:p>
        </p:txBody>
      </p:sp>
      <p:sp>
        <p:nvSpPr>
          <p:cNvPr id="3127" name="Text Box 55"/>
          <p:cNvSpPr txBox="1">
            <a:spLocks noChangeArrowheads="1"/>
          </p:cNvSpPr>
          <p:nvPr/>
        </p:nvSpPr>
        <p:spPr bwMode="auto">
          <a:xfrm>
            <a:off x="5715000" y="4387850"/>
            <a:ext cx="2051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TEACHER</a:t>
            </a:r>
          </a:p>
          <a:p>
            <a:r>
              <a:rPr lang="en-US" sz="1800"/>
              <a:t>      KNOWLEDGE</a:t>
            </a:r>
          </a:p>
        </p:txBody>
      </p:sp>
      <p:sp>
        <p:nvSpPr>
          <p:cNvPr id="3128" name="Text Box 56"/>
          <p:cNvSpPr txBox="1">
            <a:spLocks noChangeArrowheads="1"/>
          </p:cNvSpPr>
          <p:nvPr/>
        </p:nvSpPr>
        <p:spPr bwMode="auto">
          <a:xfrm>
            <a:off x="5715000" y="4967288"/>
            <a:ext cx="1085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STATUS</a:t>
            </a:r>
          </a:p>
        </p:txBody>
      </p:sp>
      <p:sp>
        <p:nvSpPr>
          <p:cNvPr id="3129" name="Text Box 57"/>
          <p:cNvSpPr txBox="1">
            <a:spLocks noChangeArrowheads="1"/>
          </p:cNvSpPr>
          <p:nvPr/>
        </p:nvSpPr>
        <p:spPr bwMode="auto">
          <a:xfrm>
            <a:off x="5715000" y="5683250"/>
            <a:ext cx="2025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ENTRANCE</a:t>
            </a:r>
          </a:p>
          <a:p>
            <a:r>
              <a:rPr lang="en-US" sz="1800"/>
              <a:t>REQUIREMENTS</a:t>
            </a:r>
          </a:p>
        </p:txBody>
      </p:sp>
      <p:sp>
        <p:nvSpPr>
          <p:cNvPr id="3130" name="Text Box 58"/>
          <p:cNvSpPr txBox="1">
            <a:spLocks noChangeArrowheads="1"/>
          </p:cNvSpPr>
          <p:nvPr/>
        </p:nvSpPr>
        <p:spPr bwMode="auto">
          <a:xfrm>
            <a:off x="5715000" y="527208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SIZE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  <p:bldP spid="3120" grpId="0" autoUpdateAnimBg="0"/>
      <p:bldP spid="3121" grpId="0" autoUpdateAnimBg="0"/>
      <p:bldP spid="3122" grpId="0" autoUpdateAnimBg="0"/>
      <p:bldP spid="3123" grpId="0" autoUpdateAnimBg="0"/>
      <p:bldP spid="3124" grpId="0" autoUpdateAnimBg="0"/>
      <p:bldP spid="3125" grpId="0" autoUpdateAnimBg="0"/>
      <p:bldP spid="3126" grpId="0" autoUpdateAnimBg="0"/>
      <p:bldP spid="3127" grpId="0" autoUpdateAnimBg="0"/>
      <p:bldP spid="3128" grpId="0" autoUpdateAnimBg="0"/>
      <p:bldP spid="3129" grpId="0" autoUpdateAnimBg="0"/>
      <p:bldP spid="313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C541D-0C72-6642-9CD8-54251BBBA4C5}" type="slidenum">
              <a:rPr lang="en-US"/>
              <a:pPr/>
              <a:t>4</a:t>
            </a:fld>
            <a:endParaRPr lang="en-US"/>
          </a:p>
        </p:txBody>
      </p:sp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4876800" y="1828800"/>
          <a:ext cx="1511300" cy="1666875"/>
        </p:xfrm>
        <a:graphic>
          <a:graphicData uri="http://schemas.openxmlformats.org/presentationml/2006/ole">
            <p:oleObj spid="_x0000_s5131" r:id="rId4" imgW="1511808" imgH="1667256" progId="MS_ClipArt_Gallery">
              <p:embed/>
            </p:oleObj>
          </a:graphicData>
        </a:graphic>
      </p:graphicFrame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5867400" cy="1143000"/>
          </a:xfrm>
        </p:spPr>
        <p:txBody>
          <a:bodyPr/>
          <a:lstStyle/>
          <a:p>
            <a:pPr algn="r"/>
            <a:r>
              <a:rPr lang="en-US" sz="3600">
                <a:latin typeface="Arial Black" pitchFamily="-65" charset="0"/>
              </a:rPr>
              <a:t>Variables Profiling the       Learner</a:t>
            </a:r>
            <a:endParaRPr lang="en-US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6629400" y="1143000"/>
          <a:ext cx="874713" cy="1905000"/>
        </p:xfrm>
        <a:graphic>
          <a:graphicData uri="http://schemas.openxmlformats.org/presentationml/2006/ole">
            <p:oleObj spid="_x0000_s5124" r:id="rId5" imgW="676656" imgH="1475232" progId="MS_ClipArt_Gallery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876800" y="3657600"/>
          <a:ext cx="1436688" cy="2057400"/>
        </p:xfrm>
        <a:graphic>
          <a:graphicData uri="http://schemas.openxmlformats.org/presentationml/2006/ole">
            <p:oleObj spid="_x0000_s5125" r:id="rId6" imgW="1127760" imgH="1615440" progId="MS_ClipArt_Gallery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6477000" y="3657600"/>
          <a:ext cx="1306513" cy="1560513"/>
        </p:xfrm>
        <a:graphic>
          <a:graphicData uri="http://schemas.openxmlformats.org/presentationml/2006/ole">
            <p:oleObj spid="_x0000_s5126" r:id="rId7" imgW="1307592" imgH="1560576" progId="MS_ClipArt_Gallery">
              <p:embed/>
            </p:oleObj>
          </a:graphicData>
        </a:graphic>
      </p:graphicFrame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733800" y="5715000"/>
            <a:ext cx="430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Who controls which variables?</a:t>
            </a:r>
          </a:p>
        </p:txBody>
      </p:sp>
      <p:grpSp>
        <p:nvGrpSpPr>
          <p:cNvPr id="5163" name="Group 43"/>
          <p:cNvGrpSpPr>
            <a:grpSpLocks/>
          </p:cNvGrpSpPr>
          <p:nvPr/>
        </p:nvGrpSpPr>
        <p:grpSpPr bwMode="auto">
          <a:xfrm>
            <a:off x="838200" y="1143000"/>
            <a:ext cx="2362200" cy="5257800"/>
            <a:chOff x="3648" y="912"/>
            <a:chExt cx="1536" cy="3120"/>
          </a:xfrm>
        </p:grpSpPr>
        <p:sp>
          <p:nvSpPr>
            <p:cNvPr id="5164" name="Rectangle 44"/>
            <p:cNvSpPr>
              <a:spLocks noChangeArrowheads="1"/>
            </p:cNvSpPr>
            <p:nvPr/>
          </p:nvSpPr>
          <p:spPr bwMode="auto">
            <a:xfrm>
              <a:off x="3648" y="912"/>
              <a:ext cx="1536" cy="3120"/>
            </a:xfrm>
            <a:prstGeom prst="rect">
              <a:avLst/>
            </a:prstGeom>
            <a:solidFill>
              <a:srgbClr val="6A6E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65" name="Text Box 45"/>
            <p:cNvSpPr txBox="1">
              <a:spLocks noChangeArrowheads="1"/>
            </p:cNvSpPr>
            <p:nvPr/>
          </p:nvSpPr>
          <p:spPr bwMode="auto">
            <a:xfrm>
              <a:off x="4072" y="945"/>
              <a:ext cx="819" cy="235"/>
            </a:xfrm>
            <a:prstGeom prst="rect">
              <a:avLst/>
            </a:prstGeom>
            <a:solidFill>
              <a:srgbClr val="6A6E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/>
                <a:t>PERSON</a:t>
              </a:r>
              <a:endParaRPr lang="en-US" sz="2000"/>
            </a:p>
          </p:txBody>
        </p:sp>
      </p:grpSp>
      <p:sp>
        <p:nvSpPr>
          <p:cNvPr id="5166" name="Text Box 46"/>
          <p:cNvSpPr txBox="1">
            <a:spLocks noChangeArrowheads="1"/>
          </p:cNvSpPr>
          <p:nvPr/>
        </p:nvSpPr>
        <p:spPr bwMode="auto">
          <a:xfrm>
            <a:off x="1098550" y="1676400"/>
            <a:ext cx="1327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Certificates</a:t>
            </a:r>
          </a:p>
        </p:txBody>
      </p:sp>
      <p:sp>
        <p:nvSpPr>
          <p:cNvPr id="5167" name="Text Box 47"/>
          <p:cNvSpPr txBox="1">
            <a:spLocks noChangeArrowheads="1"/>
          </p:cNvSpPr>
          <p:nvPr/>
        </p:nvSpPr>
        <p:spPr bwMode="auto">
          <a:xfrm>
            <a:off x="1098550" y="1995488"/>
            <a:ext cx="1136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Diplomas</a:t>
            </a:r>
          </a:p>
        </p:txBody>
      </p:sp>
      <p:sp>
        <p:nvSpPr>
          <p:cNvPr id="5168" name="Text Box 48"/>
          <p:cNvSpPr txBox="1">
            <a:spLocks noChangeArrowheads="1"/>
          </p:cNvSpPr>
          <p:nvPr/>
        </p:nvSpPr>
        <p:spPr bwMode="auto">
          <a:xfrm>
            <a:off x="1098550" y="2300288"/>
            <a:ext cx="1047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Degrees</a:t>
            </a:r>
          </a:p>
        </p:txBody>
      </p:sp>
      <p:sp>
        <p:nvSpPr>
          <p:cNvPr id="5169" name="Text Box 49"/>
          <p:cNvSpPr txBox="1">
            <a:spLocks noChangeArrowheads="1"/>
          </p:cNvSpPr>
          <p:nvPr/>
        </p:nvSpPr>
        <p:spPr bwMode="auto">
          <a:xfrm>
            <a:off x="1098550" y="2605088"/>
            <a:ext cx="1555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Memberships</a:t>
            </a:r>
          </a:p>
        </p:txBody>
      </p:sp>
      <p:sp>
        <p:nvSpPr>
          <p:cNvPr id="5170" name="Text Box 50"/>
          <p:cNvSpPr txBox="1">
            <a:spLocks noChangeArrowheads="1"/>
          </p:cNvSpPr>
          <p:nvPr/>
        </p:nvSpPr>
        <p:spPr bwMode="auto">
          <a:xfrm>
            <a:off x="1098550" y="3124200"/>
            <a:ext cx="156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Family Status</a:t>
            </a:r>
          </a:p>
        </p:txBody>
      </p:sp>
      <p:sp>
        <p:nvSpPr>
          <p:cNvPr id="5171" name="Text Box 51"/>
          <p:cNvSpPr txBox="1">
            <a:spLocks noChangeArrowheads="1"/>
          </p:cNvSpPr>
          <p:nvPr/>
        </p:nvSpPr>
        <p:spPr bwMode="auto">
          <a:xfrm>
            <a:off x="1098550" y="3429000"/>
            <a:ext cx="1377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Peer Status</a:t>
            </a:r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1098550" y="373380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Friendships</a:t>
            </a:r>
          </a:p>
        </p:txBody>
      </p:sp>
      <p:sp>
        <p:nvSpPr>
          <p:cNvPr id="5173" name="Text Box 53"/>
          <p:cNvSpPr txBox="1">
            <a:spLocks noChangeArrowheads="1"/>
          </p:cNvSpPr>
          <p:nvPr/>
        </p:nvSpPr>
        <p:spPr bwMode="auto">
          <a:xfrm>
            <a:off x="1098550" y="4052888"/>
            <a:ext cx="160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“Connections”</a:t>
            </a:r>
          </a:p>
        </p:txBody>
      </p:sp>
      <p:sp>
        <p:nvSpPr>
          <p:cNvPr id="5174" name="Text Box 54"/>
          <p:cNvSpPr txBox="1">
            <a:spLocks noChangeArrowheads="1"/>
          </p:cNvSpPr>
          <p:nvPr/>
        </p:nvSpPr>
        <p:spPr bwMode="auto">
          <a:xfrm>
            <a:off x="1098550" y="4586288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Attitudes</a:t>
            </a: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1098550" y="5729288"/>
            <a:ext cx="1314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Knowledge</a:t>
            </a:r>
          </a:p>
        </p:txBody>
      </p:sp>
      <p:sp>
        <p:nvSpPr>
          <p:cNvPr id="5176" name="Text Box 56"/>
          <p:cNvSpPr txBox="1">
            <a:spLocks noChangeArrowheads="1"/>
          </p:cNvSpPr>
          <p:nvPr/>
        </p:nvSpPr>
        <p:spPr bwMode="auto">
          <a:xfrm>
            <a:off x="1098550" y="5438775"/>
            <a:ext cx="1416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Dispositions</a:t>
            </a:r>
          </a:p>
        </p:txBody>
      </p:sp>
      <p:sp>
        <p:nvSpPr>
          <p:cNvPr id="5177" name="Text Box 57"/>
          <p:cNvSpPr txBox="1">
            <a:spLocks noChangeArrowheads="1"/>
          </p:cNvSpPr>
          <p:nvPr/>
        </p:nvSpPr>
        <p:spPr bwMode="auto">
          <a:xfrm>
            <a:off x="1098550" y="4876800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Tastes</a:t>
            </a:r>
          </a:p>
        </p:txBody>
      </p:sp>
      <p:sp>
        <p:nvSpPr>
          <p:cNvPr id="5178" name="Text Box 58"/>
          <p:cNvSpPr txBox="1">
            <a:spLocks noChangeArrowheads="1"/>
          </p:cNvSpPr>
          <p:nvPr/>
        </p:nvSpPr>
        <p:spPr bwMode="auto">
          <a:xfrm>
            <a:off x="1098550" y="5181600"/>
            <a:ext cx="71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Skills</a:t>
            </a:r>
          </a:p>
        </p:txBody>
      </p:sp>
      <p:sp>
        <p:nvSpPr>
          <p:cNvPr id="5179" name="Text Box 59"/>
          <p:cNvSpPr txBox="1">
            <a:spLocks noChangeArrowheads="1"/>
          </p:cNvSpPr>
          <p:nvPr/>
        </p:nvSpPr>
        <p:spPr bwMode="auto">
          <a:xfrm>
            <a:off x="1098550" y="6034088"/>
            <a:ext cx="118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Memories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 autoUpdateAnimBg="0"/>
      <p:bldP spid="5166" grpId="0" autoUpdateAnimBg="0"/>
      <p:bldP spid="5167" grpId="0" autoUpdateAnimBg="0"/>
      <p:bldP spid="5168" grpId="0" autoUpdateAnimBg="0"/>
      <p:bldP spid="5169" grpId="0" autoUpdateAnimBg="0"/>
      <p:bldP spid="5170" grpId="0" autoUpdateAnimBg="0"/>
      <p:bldP spid="5171" grpId="0" autoUpdateAnimBg="0"/>
      <p:bldP spid="5172" grpId="0" autoUpdateAnimBg="0"/>
      <p:bldP spid="5173" grpId="0" autoUpdateAnimBg="0"/>
      <p:bldP spid="5174" grpId="0" autoUpdateAnimBg="0"/>
      <p:bldP spid="5175" grpId="0" autoUpdateAnimBg="0"/>
      <p:bldP spid="5176" grpId="0" autoUpdateAnimBg="0"/>
      <p:bldP spid="5177" grpId="0" autoUpdateAnimBg="0"/>
      <p:bldP spid="5178" grpId="0" autoUpdateAnimBg="0"/>
      <p:bldP spid="517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9464-785C-934D-A9D7-E5D22DD47252}" type="slidenum">
              <a:rPr lang="en-US"/>
              <a:pPr/>
              <a:t>5</a:t>
            </a:fld>
            <a:endParaRPr lang="en-US"/>
          </a:p>
        </p:txBody>
      </p:sp>
      <p:sp>
        <p:nvSpPr>
          <p:cNvPr id="7209" name="Rectangle 41" descr="50%"/>
          <p:cNvSpPr>
            <a:spLocks noChangeArrowheads="1"/>
          </p:cNvSpPr>
          <p:nvPr/>
        </p:nvSpPr>
        <p:spPr bwMode="auto">
          <a:xfrm>
            <a:off x="2209800" y="1905000"/>
            <a:ext cx="1828800" cy="44196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08" name="Rectangle 40" descr="60%"/>
          <p:cNvSpPr>
            <a:spLocks noChangeArrowheads="1"/>
          </p:cNvSpPr>
          <p:nvPr/>
        </p:nvSpPr>
        <p:spPr bwMode="auto">
          <a:xfrm>
            <a:off x="5334000" y="1981200"/>
            <a:ext cx="1752600" cy="3657600"/>
          </a:xfrm>
          <a:prstGeom prst="rect">
            <a:avLst/>
          </a:prstGeom>
          <a:pattFill prst="pct60">
            <a:fgClr>
              <a:schemeClr val="accent2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Arial Black" pitchFamily="-65" charset="0"/>
              </a:rPr>
              <a:t>How Do School And Learner Variables Interact?</a:t>
            </a:r>
            <a:endParaRPr lang="en-US"/>
          </a:p>
        </p:txBody>
      </p:sp>
      <p:grpSp>
        <p:nvGrpSpPr>
          <p:cNvPr id="7207" name="Group 39"/>
          <p:cNvGrpSpPr>
            <a:grpSpLocks/>
          </p:cNvGrpSpPr>
          <p:nvPr/>
        </p:nvGrpSpPr>
        <p:grpSpPr bwMode="auto">
          <a:xfrm>
            <a:off x="5410200" y="2057400"/>
            <a:ext cx="1600200" cy="3505200"/>
            <a:chOff x="3408" y="1296"/>
            <a:chExt cx="1008" cy="2208"/>
          </a:xfrm>
        </p:grpSpPr>
        <p:sp>
          <p:nvSpPr>
            <p:cNvPr id="7172" name="Rectangle 4"/>
            <p:cNvSpPr>
              <a:spLocks noChangeArrowheads="1"/>
            </p:cNvSpPr>
            <p:nvPr/>
          </p:nvSpPr>
          <p:spPr bwMode="auto">
            <a:xfrm>
              <a:off x="3408" y="1296"/>
              <a:ext cx="1008" cy="220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3648" y="1344"/>
              <a:ext cx="47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PERSON</a:t>
              </a:r>
              <a:endParaRPr lang="en-US" b="1"/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552" y="1668"/>
              <a:ext cx="60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Certificates</a:t>
              </a:r>
              <a:endParaRPr lang="en-US" sz="1400" b="1"/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3552" y="1536"/>
              <a:ext cx="50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Diplomas</a:t>
              </a:r>
              <a:endParaRPr lang="en-US" sz="1400" b="1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3552" y="1776"/>
              <a:ext cx="441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Degrees</a:t>
              </a:r>
              <a:endParaRPr lang="en-US" sz="1400" b="1"/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3552" y="1920"/>
              <a:ext cx="72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Memberships</a:t>
              </a:r>
              <a:endParaRPr lang="en-US" sz="1400" b="1"/>
            </a:p>
          </p:txBody>
        </p:sp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3552" y="2112"/>
              <a:ext cx="726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Family Status</a:t>
              </a:r>
              <a:endParaRPr lang="en-US" sz="1400" b="1"/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552" y="2218"/>
              <a:ext cx="61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Peer Status</a:t>
              </a:r>
              <a:endParaRPr lang="en-US" sz="1400" b="1"/>
            </a:p>
          </p:txBody>
        </p:sp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3552" y="2352"/>
              <a:ext cx="63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Friendships</a:t>
              </a:r>
              <a:endParaRPr lang="en-US" sz="1400" b="1"/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3552" y="2476"/>
              <a:ext cx="787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“Connections”</a:t>
              </a:r>
              <a:endParaRPr lang="en-US" sz="1400" b="1"/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3552" y="2640"/>
              <a:ext cx="48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Attitudes</a:t>
              </a:r>
              <a:endParaRPr lang="en-US" sz="1400" b="1"/>
            </a:p>
          </p:txBody>
        </p:sp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3552" y="2746"/>
              <a:ext cx="353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Tastes</a:t>
              </a:r>
              <a:endParaRPr lang="en-US" sz="1400" b="1"/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3552" y="2842"/>
              <a:ext cx="29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Skills</a:t>
              </a:r>
              <a:endParaRPr lang="en-US" sz="1400" b="1"/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3552" y="2976"/>
              <a:ext cx="669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Dispositions</a:t>
              </a:r>
              <a:endParaRPr lang="en-US" sz="1400" b="1"/>
            </a:p>
          </p:txBody>
        </p:sp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3552" y="3120"/>
              <a:ext cx="59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Knowledge</a:t>
              </a:r>
              <a:endParaRPr lang="en-US" sz="1400" b="1"/>
            </a:p>
          </p:txBody>
        </p:sp>
        <p:sp>
          <p:nvSpPr>
            <p:cNvPr id="7187" name="Rectangle 19"/>
            <p:cNvSpPr>
              <a:spLocks noChangeArrowheads="1"/>
            </p:cNvSpPr>
            <p:nvPr/>
          </p:nvSpPr>
          <p:spPr bwMode="auto">
            <a:xfrm>
              <a:off x="3552" y="3264"/>
              <a:ext cx="52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Memories</a:t>
              </a:r>
              <a:endParaRPr lang="en-US" sz="1400" b="1"/>
            </a:p>
          </p:txBody>
        </p:sp>
      </p:grpSp>
      <p:grpSp>
        <p:nvGrpSpPr>
          <p:cNvPr id="7206" name="Group 38"/>
          <p:cNvGrpSpPr>
            <a:grpSpLocks/>
          </p:cNvGrpSpPr>
          <p:nvPr/>
        </p:nvGrpSpPr>
        <p:grpSpPr bwMode="auto">
          <a:xfrm>
            <a:off x="2286000" y="1981200"/>
            <a:ext cx="1612900" cy="4191000"/>
            <a:chOff x="1440" y="1248"/>
            <a:chExt cx="1016" cy="2640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1578" y="1296"/>
              <a:ext cx="67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SCHOOLING</a:t>
              </a:r>
              <a:endParaRPr lang="en-US" b="1"/>
            </a:p>
          </p:txBody>
        </p:sp>
        <p:sp>
          <p:nvSpPr>
            <p:cNvPr id="7188" name="Rectangle 20"/>
            <p:cNvSpPr>
              <a:spLocks noChangeArrowheads="1"/>
            </p:cNvSpPr>
            <p:nvPr/>
          </p:nvSpPr>
          <p:spPr bwMode="auto">
            <a:xfrm>
              <a:off x="1628" y="1684"/>
              <a:ext cx="628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 Curriculum</a:t>
              </a:r>
              <a:endParaRPr lang="en-US" sz="1400" b="1"/>
            </a:p>
          </p:txBody>
        </p:sp>
        <p:sp>
          <p:nvSpPr>
            <p:cNvPr id="7189" name="Rectangle 21"/>
            <p:cNvSpPr>
              <a:spLocks noChangeArrowheads="1"/>
            </p:cNvSpPr>
            <p:nvPr/>
          </p:nvSpPr>
          <p:spPr bwMode="auto">
            <a:xfrm>
              <a:off x="1612" y="1884"/>
              <a:ext cx="64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Governance</a:t>
              </a:r>
              <a:endParaRPr lang="en-US" sz="1400" b="1"/>
            </a:p>
          </p:txBody>
        </p:sp>
        <p:sp>
          <p:nvSpPr>
            <p:cNvPr id="7190" name="Rectangle 22"/>
            <p:cNvSpPr>
              <a:spLocks noChangeArrowheads="1"/>
            </p:cNvSpPr>
            <p:nvPr/>
          </p:nvSpPr>
          <p:spPr bwMode="auto">
            <a:xfrm>
              <a:off x="1732" y="1484"/>
              <a:ext cx="31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</a:rPr>
                <a:t> </a:t>
              </a:r>
              <a:r>
                <a:rPr lang="en-US" sz="1400" b="1">
                  <a:solidFill>
                    <a:srgbClr val="000000"/>
                  </a:solidFill>
                </a:rPr>
                <a:t>Level</a:t>
              </a:r>
              <a:endParaRPr lang="en-US" b="1"/>
            </a:p>
          </p:txBody>
        </p:sp>
        <p:sp>
          <p:nvSpPr>
            <p:cNvPr id="7191" name="Rectangle 23"/>
            <p:cNvSpPr>
              <a:spLocks noChangeArrowheads="1"/>
            </p:cNvSpPr>
            <p:nvPr/>
          </p:nvSpPr>
          <p:spPr bwMode="auto">
            <a:xfrm>
              <a:off x="1596" y="2064"/>
              <a:ext cx="72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 Teacher Skill</a:t>
              </a:r>
              <a:endParaRPr lang="en-US" sz="1400" b="1"/>
            </a:p>
          </p:txBody>
        </p:sp>
        <p:sp>
          <p:nvSpPr>
            <p:cNvPr id="7192" name="Rectangle 24"/>
            <p:cNvSpPr>
              <a:spLocks noChangeArrowheads="1"/>
            </p:cNvSpPr>
            <p:nvPr/>
          </p:nvSpPr>
          <p:spPr bwMode="auto">
            <a:xfrm>
              <a:off x="1452" y="2304"/>
              <a:ext cx="99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Certificates issued</a:t>
              </a:r>
              <a:endParaRPr lang="en-US" sz="1400" b="1"/>
            </a:p>
          </p:txBody>
        </p:sp>
        <p:sp>
          <p:nvSpPr>
            <p:cNvPr id="7193" name="Rectangle 25"/>
            <p:cNvSpPr>
              <a:spLocks noChangeArrowheads="1"/>
            </p:cNvSpPr>
            <p:nvPr/>
          </p:nvSpPr>
          <p:spPr bwMode="auto">
            <a:xfrm>
              <a:off x="1628" y="2676"/>
              <a:ext cx="490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 Teacher </a:t>
              </a:r>
              <a:endParaRPr lang="en-US" sz="1400" b="1"/>
            </a:p>
          </p:txBody>
        </p:sp>
        <p:sp>
          <p:nvSpPr>
            <p:cNvPr id="7194" name="Rectangle 26"/>
            <p:cNvSpPr>
              <a:spLocks noChangeArrowheads="1"/>
            </p:cNvSpPr>
            <p:nvPr/>
          </p:nvSpPr>
          <p:spPr bwMode="auto">
            <a:xfrm>
              <a:off x="1628" y="2772"/>
              <a:ext cx="59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Knowledge</a:t>
              </a:r>
              <a:endParaRPr lang="en-US" sz="1400" b="1"/>
            </a:p>
          </p:txBody>
        </p:sp>
        <p:sp>
          <p:nvSpPr>
            <p:cNvPr id="7195" name="Rectangle 27"/>
            <p:cNvSpPr>
              <a:spLocks noChangeArrowheads="1"/>
            </p:cNvSpPr>
            <p:nvPr/>
          </p:nvSpPr>
          <p:spPr bwMode="auto">
            <a:xfrm>
              <a:off x="1692" y="2980"/>
              <a:ext cx="46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Location</a:t>
              </a:r>
              <a:endParaRPr lang="en-US" sz="1400" b="1"/>
            </a:p>
          </p:txBody>
        </p:sp>
        <p:sp>
          <p:nvSpPr>
            <p:cNvPr id="7196" name="Rectangle 28"/>
            <p:cNvSpPr>
              <a:spLocks noChangeArrowheads="1"/>
            </p:cNvSpPr>
            <p:nvPr/>
          </p:nvSpPr>
          <p:spPr bwMode="auto">
            <a:xfrm>
              <a:off x="1724" y="3140"/>
              <a:ext cx="372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 Status</a:t>
              </a:r>
              <a:endParaRPr lang="en-US" sz="1400" b="1"/>
            </a:p>
          </p:txBody>
        </p:sp>
        <p:sp>
          <p:nvSpPr>
            <p:cNvPr id="7197" name="Rectangle 29"/>
            <p:cNvSpPr>
              <a:spLocks noChangeArrowheads="1"/>
            </p:cNvSpPr>
            <p:nvPr/>
          </p:nvSpPr>
          <p:spPr bwMode="auto">
            <a:xfrm>
              <a:off x="1756" y="3300"/>
              <a:ext cx="255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 Size</a:t>
              </a:r>
              <a:endParaRPr lang="en-US" sz="1400" b="1"/>
            </a:p>
          </p:txBody>
        </p:sp>
        <p:sp>
          <p:nvSpPr>
            <p:cNvPr id="7198" name="Rectangle 30"/>
            <p:cNvSpPr>
              <a:spLocks noChangeArrowheads="1"/>
            </p:cNvSpPr>
            <p:nvPr/>
          </p:nvSpPr>
          <p:spPr bwMode="auto">
            <a:xfrm>
              <a:off x="1680" y="3456"/>
              <a:ext cx="776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 Entrance</a:t>
              </a:r>
            </a:p>
            <a:p>
              <a:r>
                <a:rPr lang="en-US" sz="1400" b="1">
                  <a:solidFill>
                    <a:srgbClr val="000000"/>
                  </a:solidFill>
                </a:rPr>
                <a:t>Requirements </a:t>
              </a:r>
              <a:endParaRPr lang="en-US" sz="1400" b="1"/>
            </a:p>
          </p:txBody>
        </p:sp>
        <p:sp>
          <p:nvSpPr>
            <p:cNvPr id="7199" name="Rectangle 31"/>
            <p:cNvSpPr>
              <a:spLocks noChangeArrowheads="1"/>
            </p:cNvSpPr>
            <p:nvPr/>
          </p:nvSpPr>
          <p:spPr bwMode="auto">
            <a:xfrm>
              <a:off x="1708" y="2500"/>
              <a:ext cx="404" cy="1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Climate</a:t>
              </a:r>
              <a:endParaRPr lang="en-US" sz="1400" b="1"/>
            </a:p>
          </p:txBody>
        </p:sp>
        <p:sp>
          <p:nvSpPr>
            <p:cNvPr id="7200" name="Rectangle 32"/>
            <p:cNvSpPr>
              <a:spLocks noChangeArrowheads="1"/>
            </p:cNvSpPr>
            <p:nvPr/>
          </p:nvSpPr>
          <p:spPr bwMode="auto">
            <a:xfrm>
              <a:off x="1440" y="1248"/>
              <a:ext cx="1008" cy="26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201" name="AutoShape 33"/>
          <p:cNvSpPr>
            <a:spLocks noChangeArrowheads="1"/>
          </p:cNvSpPr>
          <p:nvPr/>
        </p:nvSpPr>
        <p:spPr bwMode="auto">
          <a:xfrm>
            <a:off x="4038600" y="3505200"/>
            <a:ext cx="1219200" cy="1219200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202" name="Object 34"/>
          <p:cNvGraphicFramePr>
            <a:graphicFrameLocks noChangeAspect="1"/>
          </p:cNvGraphicFramePr>
          <p:nvPr/>
        </p:nvGraphicFramePr>
        <p:xfrm>
          <a:off x="6858000" y="1752600"/>
          <a:ext cx="1436688" cy="2057400"/>
        </p:xfrm>
        <a:graphic>
          <a:graphicData uri="http://schemas.openxmlformats.org/presentationml/2006/ole">
            <p:oleObj spid="_x0000_s7202" r:id="rId4" imgW="1127760" imgH="1615440" progId="MS_ClipArt_Gallery">
              <p:embed/>
            </p:oleObj>
          </a:graphicData>
        </a:graphic>
      </p:graphicFrame>
      <p:graphicFrame>
        <p:nvGraphicFramePr>
          <p:cNvPr id="7203" name="Object 35"/>
          <p:cNvGraphicFramePr>
            <a:graphicFrameLocks noChangeAspect="1"/>
          </p:cNvGraphicFramePr>
          <p:nvPr/>
        </p:nvGraphicFramePr>
        <p:xfrm>
          <a:off x="990600" y="4648200"/>
          <a:ext cx="1554163" cy="949325"/>
        </p:xfrm>
        <a:graphic>
          <a:graphicData uri="http://schemas.openxmlformats.org/presentationml/2006/ole">
            <p:oleObj spid="_x0000_s7203" r:id="rId5" imgW="1307592" imgH="798576" progId="MS_ClipArt_Gallery">
              <p:embed/>
            </p:oleObj>
          </a:graphicData>
        </a:graphic>
      </p:graphicFrame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5073650" y="3484563"/>
            <a:ext cx="303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/>
              <a:t>*</a:t>
            </a:r>
            <a:endParaRPr lang="en-US"/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4191000" y="5486400"/>
            <a:ext cx="28956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*</a:t>
            </a:r>
            <a:r>
              <a:rPr lang="en-US" sz="1400"/>
              <a:t>arrows represent hypothesized causal connections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EB9DC-903D-5E43-819C-30CDB9CE91DA}" type="slidenum">
              <a:rPr lang="en-US"/>
              <a:pPr/>
              <a:t>6</a:t>
            </a:fld>
            <a:endParaRPr lang="en-US"/>
          </a:p>
        </p:txBody>
      </p:sp>
      <p:sp>
        <p:nvSpPr>
          <p:cNvPr id="6245" name="Rectangle 101" descr="60%"/>
          <p:cNvSpPr>
            <a:spLocks noChangeArrowheads="1"/>
          </p:cNvSpPr>
          <p:nvPr/>
        </p:nvSpPr>
        <p:spPr bwMode="auto">
          <a:xfrm>
            <a:off x="5334000" y="2590800"/>
            <a:ext cx="1752600" cy="3429000"/>
          </a:xfrm>
          <a:prstGeom prst="rect">
            <a:avLst/>
          </a:prstGeom>
          <a:pattFill prst="pct60">
            <a:fgClr>
              <a:schemeClr val="accent2"/>
            </a:fgClr>
            <a:bgClr>
              <a:srgbClr val="FFFFFF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4" name="Rectangle 100" descr="50%"/>
          <p:cNvSpPr>
            <a:spLocks noChangeArrowheads="1"/>
          </p:cNvSpPr>
          <p:nvPr/>
        </p:nvSpPr>
        <p:spPr bwMode="auto">
          <a:xfrm>
            <a:off x="1752600" y="2590800"/>
            <a:ext cx="1828800" cy="3810000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838200"/>
          </a:xfrm>
        </p:spPr>
        <p:txBody>
          <a:bodyPr/>
          <a:lstStyle/>
          <a:p>
            <a:r>
              <a:rPr lang="en-US" sz="3600">
                <a:latin typeface="Arial Black" pitchFamily="-65" charset="0"/>
              </a:rPr>
              <a:t>What Other Factors Intrude?</a:t>
            </a:r>
            <a:endParaRPr lang="en-US"/>
          </a:p>
        </p:txBody>
      </p:sp>
      <p:sp>
        <p:nvSpPr>
          <p:cNvPr id="6193" name="AutoShape 49"/>
          <p:cNvSpPr>
            <a:spLocks noChangeArrowheads="1"/>
          </p:cNvSpPr>
          <p:nvPr/>
        </p:nvSpPr>
        <p:spPr bwMode="auto">
          <a:xfrm>
            <a:off x="3657600" y="4114800"/>
            <a:ext cx="1524000" cy="1219200"/>
          </a:xfrm>
          <a:prstGeom prst="leftRight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7" name="AutoShape 73" descr="Large confetti"/>
          <p:cNvSpPr>
            <a:spLocks noChangeArrowheads="1"/>
          </p:cNvSpPr>
          <p:nvPr/>
        </p:nvSpPr>
        <p:spPr bwMode="auto">
          <a:xfrm>
            <a:off x="3657600" y="2590800"/>
            <a:ext cx="609600" cy="990600"/>
          </a:xfrm>
          <a:custGeom>
            <a:avLst/>
            <a:gdLst>
              <a:gd name="G0" fmla="+- 9257 0 0"/>
              <a:gd name="G1" fmla="+- 18514 0 0"/>
              <a:gd name="G2" fmla="+- 6171 0 0"/>
              <a:gd name="G3" fmla="*/ 9257 1 2"/>
              <a:gd name="G4" fmla="+- G3 10800 0"/>
              <a:gd name="G5" fmla="+- 21600 9257 18514"/>
              <a:gd name="G6" fmla="+- 18514 6171 0"/>
              <a:gd name="G7" fmla="*/ G6 1 2"/>
              <a:gd name="G8" fmla="*/ 18514 2 1"/>
              <a:gd name="G9" fmla="+- G8 0 21600"/>
              <a:gd name="G10" fmla="+- G5 0 G4"/>
              <a:gd name="G11" fmla="+- 9257 0 G4"/>
              <a:gd name="G12" fmla="*/ G2 G10 G11"/>
              <a:gd name="T0" fmla="*/ 15429 w 21600"/>
              <a:gd name="T1" fmla="*/ 0 h 21600"/>
              <a:gd name="T2" fmla="*/ 9257 w 21600"/>
              <a:gd name="T3" fmla="*/ 6171 h 21600"/>
              <a:gd name="T4" fmla="*/ 6171 w 21600"/>
              <a:gd name="T5" fmla="*/ 9257 h 21600"/>
              <a:gd name="T6" fmla="*/ 0 w 21600"/>
              <a:gd name="T7" fmla="*/ 15429 h 21600"/>
              <a:gd name="T8" fmla="*/ 6171 w 21600"/>
              <a:gd name="T9" fmla="*/ 21600 h 21600"/>
              <a:gd name="T10" fmla="*/ 12343 w 21600"/>
              <a:gd name="T11" fmla="*/ 18514 h 21600"/>
              <a:gd name="T12" fmla="*/ 18514 w 21600"/>
              <a:gd name="T13" fmla="*/ 12343 h 21600"/>
              <a:gd name="T14" fmla="*/ 21600 w 21600"/>
              <a:gd name="T15" fmla="*/ 617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pattFill prst="lgConfetti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8" name="AutoShape 74"/>
          <p:cNvSpPr>
            <a:spLocks noChangeArrowheads="1"/>
          </p:cNvSpPr>
          <p:nvPr/>
        </p:nvSpPr>
        <p:spPr bwMode="auto">
          <a:xfrm flipH="1">
            <a:off x="4648200" y="2590800"/>
            <a:ext cx="609600" cy="990600"/>
          </a:xfrm>
          <a:custGeom>
            <a:avLst/>
            <a:gdLst>
              <a:gd name="G0" fmla="+- 9257 0 0"/>
              <a:gd name="G1" fmla="+- 18514 0 0"/>
              <a:gd name="G2" fmla="+- 6171 0 0"/>
              <a:gd name="G3" fmla="*/ 9257 1 2"/>
              <a:gd name="G4" fmla="+- G3 10800 0"/>
              <a:gd name="G5" fmla="+- 21600 9257 18514"/>
              <a:gd name="G6" fmla="+- 18514 6171 0"/>
              <a:gd name="G7" fmla="*/ G6 1 2"/>
              <a:gd name="G8" fmla="*/ 18514 2 1"/>
              <a:gd name="G9" fmla="+- G8 0 21600"/>
              <a:gd name="G10" fmla="+- G5 0 G4"/>
              <a:gd name="G11" fmla="+- 9257 0 G4"/>
              <a:gd name="G12" fmla="*/ G2 G10 G11"/>
              <a:gd name="T0" fmla="*/ 15429 w 21600"/>
              <a:gd name="T1" fmla="*/ 0 h 21600"/>
              <a:gd name="T2" fmla="*/ 9257 w 21600"/>
              <a:gd name="T3" fmla="*/ 6171 h 21600"/>
              <a:gd name="T4" fmla="*/ 6171 w 21600"/>
              <a:gd name="T5" fmla="*/ 9257 h 21600"/>
              <a:gd name="T6" fmla="*/ 0 w 21600"/>
              <a:gd name="T7" fmla="*/ 15429 h 21600"/>
              <a:gd name="T8" fmla="*/ 6171 w 21600"/>
              <a:gd name="T9" fmla="*/ 21600 h 21600"/>
              <a:gd name="T10" fmla="*/ 12343 w 21600"/>
              <a:gd name="T11" fmla="*/ 18514 h 21600"/>
              <a:gd name="T12" fmla="*/ 18514 w 21600"/>
              <a:gd name="T13" fmla="*/ 12343 h 21600"/>
              <a:gd name="T14" fmla="*/ 21600 w 21600"/>
              <a:gd name="T15" fmla="*/ 6171 h 21600"/>
              <a:gd name="T16" fmla="*/ 17694720 60000 65536"/>
              <a:gd name="T17" fmla="*/ 11796480 60000 65536"/>
              <a:gd name="T18" fmla="*/ 17694720 60000 65536"/>
              <a:gd name="T19" fmla="*/ 11796480 60000 65536"/>
              <a:gd name="T20" fmla="*/ 5898240 60000 65536"/>
              <a:gd name="T21" fmla="*/ 5898240 60000 65536"/>
              <a:gd name="T22" fmla="*/ 0 60000 65536"/>
              <a:gd name="T23" fmla="*/ 0 60000 65536"/>
              <a:gd name="T24" fmla="*/ G12 w 21600"/>
              <a:gd name="T25" fmla="*/ G5 h 21600"/>
              <a:gd name="T26" fmla="*/ G1 w 21600"/>
              <a:gd name="T27" fmla="*/ G1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15429" y="0"/>
                </a:moveTo>
                <a:lnTo>
                  <a:pt x="9257" y="6171"/>
                </a:lnTo>
                <a:lnTo>
                  <a:pt x="12343" y="6171"/>
                </a:lnTo>
                <a:lnTo>
                  <a:pt x="12343" y="12343"/>
                </a:lnTo>
                <a:lnTo>
                  <a:pt x="6171" y="12343"/>
                </a:lnTo>
                <a:lnTo>
                  <a:pt x="6171" y="9257"/>
                </a:lnTo>
                <a:lnTo>
                  <a:pt x="0" y="15429"/>
                </a:lnTo>
                <a:lnTo>
                  <a:pt x="6171" y="21600"/>
                </a:lnTo>
                <a:lnTo>
                  <a:pt x="6171" y="18514"/>
                </a:lnTo>
                <a:lnTo>
                  <a:pt x="18514" y="18514"/>
                </a:lnTo>
                <a:lnTo>
                  <a:pt x="18514" y="6171"/>
                </a:lnTo>
                <a:lnTo>
                  <a:pt x="21600" y="6171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19" name="Text Box 75"/>
          <p:cNvSpPr txBox="1">
            <a:spLocks noChangeArrowheads="1"/>
          </p:cNvSpPr>
          <p:nvPr/>
        </p:nvSpPr>
        <p:spPr bwMode="auto">
          <a:xfrm>
            <a:off x="5181600" y="61722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/>
              <a:t>Who controls them?</a:t>
            </a:r>
          </a:p>
        </p:txBody>
      </p:sp>
      <p:pic>
        <p:nvPicPr>
          <p:cNvPr id="6220" name="Picture 76" descr="&#10;person.jpg                                                     0007FB4DHDG3 A                         B3BFDA4C: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2667000"/>
            <a:ext cx="1581150" cy="3505200"/>
          </a:xfrm>
          <a:prstGeom prst="rect">
            <a:avLst/>
          </a:prstGeom>
          <a:noFill/>
        </p:spPr>
      </p:pic>
      <p:pic>
        <p:nvPicPr>
          <p:cNvPr id="6221" name="Picture 77" descr="&#10;schooling.jpg                                                  0007FB4DHDG3 A                         B3BFDA4C: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76400" y="2667000"/>
            <a:ext cx="1716088" cy="3886200"/>
          </a:xfrm>
          <a:prstGeom prst="rect">
            <a:avLst/>
          </a:prstGeom>
          <a:noFill/>
        </p:spPr>
      </p:pic>
      <p:graphicFrame>
        <p:nvGraphicFramePr>
          <p:cNvPr id="6195" name="Object 51"/>
          <p:cNvGraphicFramePr>
            <a:graphicFrameLocks noChangeAspect="1"/>
          </p:cNvGraphicFramePr>
          <p:nvPr/>
        </p:nvGraphicFramePr>
        <p:xfrm>
          <a:off x="457200" y="4724400"/>
          <a:ext cx="1554163" cy="949325"/>
        </p:xfrm>
        <a:graphic>
          <a:graphicData uri="http://schemas.openxmlformats.org/presentationml/2006/ole">
            <p:oleObj spid="_x0000_s6195" r:id="rId6" imgW="1307592" imgH="798576" progId="MS_ClipArt_Gallery">
              <p:embed/>
            </p:oleObj>
          </a:graphicData>
        </a:graphic>
      </p:graphicFrame>
      <p:graphicFrame>
        <p:nvGraphicFramePr>
          <p:cNvPr id="6194" name="Object 50"/>
          <p:cNvGraphicFramePr>
            <a:graphicFrameLocks noChangeAspect="1"/>
          </p:cNvGraphicFramePr>
          <p:nvPr/>
        </p:nvGraphicFramePr>
        <p:xfrm>
          <a:off x="6705600" y="3429000"/>
          <a:ext cx="1436688" cy="2057400"/>
        </p:xfrm>
        <a:graphic>
          <a:graphicData uri="http://schemas.openxmlformats.org/presentationml/2006/ole">
            <p:oleObj spid="_x0000_s6194" name="Clip" r:id="rId7" imgW="1127760" imgH="1615440" progId="MS_ClipArt_Gallery.2">
              <p:embed/>
            </p:oleObj>
          </a:graphicData>
        </a:graphic>
      </p:graphicFrame>
      <p:grpSp>
        <p:nvGrpSpPr>
          <p:cNvPr id="6232" name="Group 88"/>
          <p:cNvGrpSpPr>
            <a:grpSpLocks/>
          </p:cNvGrpSpPr>
          <p:nvPr/>
        </p:nvGrpSpPr>
        <p:grpSpPr bwMode="auto">
          <a:xfrm>
            <a:off x="609600" y="838200"/>
            <a:ext cx="7924800" cy="1676400"/>
            <a:chOff x="480" y="1536"/>
            <a:chExt cx="4992" cy="2256"/>
          </a:xfrm>
        </p:grpSpPr>
        <p:sp>
          <p:nvSpPr>
            <p:cNvPr id="6233" name="Rectangle 89"/>
            <p:cNvSpPr>
              <a:spLocks noChangeArrowheads="1"/>
            </p:cNvSpPr>
            <p:nvPr/>
          </p:nvSpPr>
          <p:spPr bwMode="auto">
            <a:xfrm>
              <a:off x="480" y="1536"/>
              <a:ext cx="4992" cy="2256"/>
            </a:xfrm>
            <a:prstGeom prst="rect">
              <a:avLst/>
            </a:prstGeom>
            <a:gradFill rotWithShape="0">
              <a:gsLst>
                <a:gs pos="0">
                  <a:srgbClr val="FFFFFF">
                    <a:alpha val="39999"/>
                  </a:srgbClr>
                </a:gs>
                <a:gs pos="50000">
                  <a:srgbClr val="FF0000">
                    <a:alpha val="39999"/>
                  </a:srgbClr>
                </a:gs>
                <a:gs pos="100000">
                  <a:srgbClr val="FFFFFF">
                    <a:alpha val="39999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34" name="Text Box 90"/>
            <p:cNvSpPr txBox="1">
              <a:spLocks noChangeArrowheads="1"/>
            </p:cNvSpPr>
            <p:nvPr/>
          </p:nvSpPr>
          <p:spPr bwMode="auto">
            <a:xfrm>
              <a:off x="528" y="1536"/>
              <a:ext cx="810" cy="1107"/>
            </a:xfrm>
            <a:prstGeom prst="rect">
              <a:avLst/>
            </a:prstGeom>
            <a:gradFill rotWithShape="0">
              <a:gsLst>
                <a:gs pos="0">
                  <a:srgbClr val="FFFFFF">
                    <a:alpha val="39999"/>
                  </a:srgbClr>
                </a:gs>
                <a:gs pos="50000">
                  <a:srgbClr val="FF0000">
                    <a:alpha val="39999"/>
                  </a:srgbClr>
                </a:gs>
                <a:gs pos="100000">
                  <a:srgbClr val="FFFFFF">
                    <a:alpha val="39999"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b="1"/>
                <a:t>Other</a:t>
              </a:r>
              <a:endParaRPr lang="en-US"/>
            </a:p>
            <a:p>
              <a:r>
                <a:rPr lang="en-US" b="1"/>
                <a:t>Factors</a:t>
              </a:r>
              <a:endParaRPr lang="en-US"/>
            </a:p>
          </p:txBody>
        </p:sp>
      </p:grpSp>
      <p:sp>
        <p:nvSpPr>
          <p:cNvPr id="6235" name="Text Box 91"/>
          <p:cNvSpPr txBox="1">
            <a:spLocks noChangeArrowheads="1"/>
          </p:cNvSpPr>
          <p:nvPr/>
        </p:nvSpPr>
        <p:spPr bwMode="auto">
          <a:xfrm>
            <a:off x="2057400" y="990600"/>
            <a:ext cx="1638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GOVERNMENT</a:t>
            </a:r>
          </a:p>
          <a:p>
            <a:r>
              <a:rPr lang="en-US" sz="1600"/>
              <a:t>     POLICIES</a:t>
            </a:r>
          </a:p>
        </p:txBody>
      </p:sp>
      <p:sp>
        <p:nvSpPr>
          <p:cNvPr id="6236" name="Text Box 92"/>
          <p:cNvSpPr txBox="1">
            <a:spLocks noChangeArrowheads="1"/>
          </p:cNvSpPr>
          <p:nvPr/>
        </p:nvSpPr>
        <p:spPr bwMode="auto">
          <a:xfrm>
            <a:off x="4038600" y="1066800"/>
            <a:ext cx="1196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WEATHER</a:t>
            </a:r>
          </a:p>
        </p:txBody>
      </p:sp>
      <p:sp>
        <p:nvSpPr>
          <p:cNvPr id="6237" name="Text Box 93"/>
          <p:cNvSpPr txBox="1">
            <a:spLocks noChangeArrowheads="1"/>
          </p:cNvSpPr>
          <p:nvPr/>
        </p:nvSpPr>
        <p:spPr bwMode="auto">
          <a:xfrm>
            <a:off x="5562600" y="1035050"/>
            <a:ext cx="2093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“SOCIAL  MEMORY”</a:t>
            </a:r>
          </a:p>
        </p:txBody>
      </p:sp>
      <p:sp>
        <p:nvSpPr>
          <p:cNvPr id="6238" name="Text Box 94"/>
          <p:cNvSpPr txBox="1">
            <a:spLocks noChangeArrowheads="1"/>
          </p:cNvSpPr>
          <p:nvPr/>
        </p:nvSpPr>
        <p:spPr bwMode="auto">
          <a:xfrm>
            <a:off x="2971800" y="1600200"/>
            <a:ext cx="26050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LOCAL TAX STRUCTURE</a:t>
            </a:r>
          </a:p>
        </p:txBody>
      </p:sp>
      <p:sp>
        <p:nvSpPr>
          <p:cNvPr id="6239" name="Text Box 95"/>
          <p:cNvSpPr txBox="1">
            <a:spLocks noChangeArrowheads="1"/>
          </p:cNvSpPr>
          <p:nvPr/>
        </p:nvSpPr>
        <p:spPr bwMode="auto">
          <a:xfrm>
            <a:off x="5851525" y="1600200"/>
            <a:ext cx="2292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COMMUNITY HEALTH</a:t>
            </a:r>
          </a:p>
        </p:txBody>
      </p:sp>
      <p:sp>
        <p:nvSpPr>
          <p:cNvPr id="6240" name="Text Box 96"/>
          <p:cNvSpPr txBox="1">
            <a:spLocks noChangeArrowheads="1"/>
          </p:cNvSpPr>
          <p:nvPr/>
        </p:nvSpPr>
        <p:spPr bwMode="auto">
          <a:xfrm>
            <a:off x="914400" y="1981200"/>
            <a:ext cx="1052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MYTHOS</a:t>
            </a:r>
          </a:p>
        </p:txBody>
      </p:sp>
      <p:sp>
        <p:nvSpPr>
          <p:cNvPr id="6241" name="Text Box 97"/>
          <p:cNvSpPr txBox="1">
            <a:spLocks noChangeArrowheads="1"/>
          </p:cNvSpPr>
          <p:nvPr/>
        </p:nvSpPr>
        <p:spPr bwMode="auto">
          <a:xfrm>
            <a:off x="2286000" y="1905000"/>
            <a:ext cx="14493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EXTERNAL</a:t>
            </a:r>
          </a:p>
          <a:p>
            <a:r>
              <a:rPr lang="en-US" sz="1600"/>
              <a:t>     MARKETS</a:t>
            </a:r>
          </a:p>
        </p:txBody>
      </p:sp>
      <p:sp>
        <p:nvSpPr>
          <p:cNvPr id="6242" name="Text Box 98"/>
          <p:cNvSpPr txBox="1">
            <a:spLocks noChangeArrowheads="1"/>
          </p:cNvSpPr>
          <p:nvPr/>
        </p:nvSpPr>
        <p:spPr bwMode="auto">
          <a:xfrm>
            <a:off x="4114800" y="2057400"/>
            <a:ext cx="1492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GEOGRAPHY</a:t>
            </a:r>
          </a:p>
        </p:txBody>
      </p:sp>
      <p:sp>
        <p:nvSpPr>
          <p:cNvPr id="6243" name="Text Box 99"/>
          <p:cNvSpPr txBox="1">
            <a:spLocks noChangeArrowheads="1"/>
          </p:cNvSpPr>
          <p:nvPr/>
        </p:nvSpPr>
        <p:spPr bwMode="auto">
          <a:xfrm>
            <a:off x="6248400" y="2057400"/>
            <a:ext cx="1604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/>
              <a:t>TECHNOLOGY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46508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3" grpId="0" animBg="1"/>
      <p:bldP spid="6217" grpId="0" animBg="1"/>
      <p:bldP spid="6218" grpId="0" animBg="1"/>
      <p:bldP spid="6235" grpId="0" autoUpdateAnimBg="0"/>
      <p:bldP spid="6236" grpId="0" autoUpdateAnimBg="0"/>
      <p:bldP spid="6237" grpId="0" autoUpdateAnimBg="0"/>
      <p:bldP spid="6238" grpId="0" autoUpdateAnimBg="0"/>
      <p:bldP spid="6239" grpId="0" autoUpdateAnimBg="0"/>
      <p:bldP spid="6240" grpId="0" autoUpdateAnimBg="0"/>
      <p:bldP spid="6241" grpId="0" autoUpdateAnimBg="0"/>
      <p:bldP spid="6242" grpId="0" autoUpdateAnimBg="0"/>
      <p:bldP spid="624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B6BDF-A638-1D45-BC0D-E0643176C721}" type="slidenum">
              <a:rPr lang="en-US"/>
              <a:pPr/>
              <a:t>7</a:t>
            </a:fld>
            <a:endParaRPr lang="en-US"/>
          </a:p>
        </p:txBody>
      </p:sp>
      <p:sp>
        <p:nvSpPr>
          <p:cNvPr id="8237" name="Rectangle 45"/>
          <p:cNvSpPr>
            <a:spLocks noChangeArrowheads="1"/>
          </p:cNvSpPr>
          <p:nvPr/>
        </p:nvSpPr>
        <p:spPr bwMode="auto">
          <a:xfrm>
            <a:off x="3733800" y="1676400"/>
            <a:ext cx="1371600" cy="1371600"/>
          </a:xfrm>
          <a:prstGeom prst="rect">
            <a:avLst/>
          </a:prstGeom>
          <a:gradFill rotWithShape="0">
            <a:gsLst>
              <a:gs pos="0">
                <a:srgbClr val="FF0000">
                  <a:alpha val="39999"/>
                </a:srgbClr>
              </a:gs>
              <a:gs pos="100000">
                <a:srgbClr val="FF0000">
                  <a:gamma/>
                  <a:tint val="71373"/>
                  <a:invGamma/>
                  <a:alpha val="39999"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1676400" y="3810000"/>
            <a:ext cx="1295400" cy="1143000"/>
          </a:xfrm>
          <a:prstGeom prst="rect">
            <a:avLst/>
          </a:prstGeom>
          <a:solidFill>
            <a:srgbClr val="00FF00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31" name="Rectangle 39"/>
          <p:cNvSpPr>
            <a:spLocks noChangeArrowheads="1"/>
          </p:cNvSpPr>
          <p:nvPr/>
        </p:nvSpPr>
        <p:spPr bwMode="auto">
          <a:xfrm>
            <a:off x="3733800" y="3810000"/>
            <a:ext cx="1295400" cy="1219200"/>
          </a:xfrm>
          <a:prstGeom prst="rect">
            <a:avLst/>
          </a:prstGeom>
          <a:solidFill>
            <a:schemeClr val="accent1"/>
          </a:solidFill>
          <a:ln w="1905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5791200" y="3810000"/>
            <a:ext cx="1981200" cy="1143000"/>
          </a:xfrm>
          <a:prstGeom prst="rect">
            <a:avLst/>
          </a:prstGeom>
          <a:solidFill>
            <a:srgbClr val="FFC6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Arial Black" pitchFamily="-65" charset="0"/>
              </a:rPr>
              <a:t>Is This the Whole Picture?</a:t>
            </a:r>
            <a:endParaRPr lang="en-US"/>
          </a:p>
        </p:txBody>
      </p:sp>
      <p:grpSp>
        <p:nvGrpSpPr>
          <p:cNvPr id="8220" name="Group 28"/>
          <p:cNvGrpSpPr>
            <a:grpSpLocks/>
          </p:cNvGrpSpPr>
          <p:nvPr/>
        </p:nvGrpSpPr>
        <p:grpSpPr bwMode="auto">
          <a:xfrm>
            <a:off x="3651250" y="1773238"/>
            <a:ext cx="1303338" cy="1371600"/>
            <a:chOff x="2300" y="1117"/>
            <a:chExt cx="821" cy="864"/>
          </a:xfrm>
        </p:grpSpPr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2304" y="1117"/>
              <a:ext cx="816" cy="86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2300" y="1258"/>
              <a:ext cx="821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External</a:t>
              </a:r>
            </a:p>
            <a:p>
              <a:pPr algn="ctr"/>
              <a:r>
                <a:rPr lang="en-US"/>
                <a:t>Factors</a:t>
              </a:r>
            </a:p>
          </p:txBody>
        </p:sp>
      </p:grpSp>
      <p:grpSp>
        <p:nvGrpSpPr>
          <p:cNvPr id="8222" name="Group 30"/>
          <p:cNvGrpSpPr>
            <a:grpSpLocks/>
          </p:cNvGrpSpPr>
          <p:nvPr/>
        </p:nvGrpSpPr>
        <p:grpSpPr bwMode="auto">
          <a:xfrm>
            <a:off x="3657600" y="3906838"/>
            <a:ext cx="1295400" cy="1143000"/>
            <a:chOff x="2304" y="2461"/>
            <a:chExt cx="816" cy="720"/>
          </a:xfrm>
        </p:grpSpPr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2304" y="2461"/>
              <a:ext cx="816" cy="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2" name="Text Box 10"/>
            <p:cNvSpPr txBox="1">
              <a:spLocks noChangeArrowheads="1"/>
            </p:cNvSpPr>
            <p:nvPr/>
          </p:nvSpPr>
          <p:spPr bwMode="auto">
            <a:xfrm>
              <a:off x="2304" y="2496"/>
              <a:ext cx="7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Person</a:t>
              </a:r>
            </a:p>
          </p:txBody>
        </p:sp>
      </p:grpSp>
      <p:grpSp>
        <p:nvGrpSpPr>
          <p:cNvPr id="8223" name="Group 31"/>
          <p:cNvGrpSpPr>
            <a:grpSpLocks/>
          </p:cNvGrpSpPr>
          <p:nvPr/>
        </p:nvGrpSpPr>
        <p:grpSpPr bwMode="auto">
          <a:xfrm>
            <a:off x="5638800" y="3886200"/>
            <a:ext cx="1981200" cy="1143000"/>
            <a:chOff x="3552" y="2461"/>
            <a:chExt cx="1248" cy="720"/>
          </a:xfrm>
        </p:grpSpPr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3552" y="2461"/>
              <a:ext cx="1248" cy="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3" name="Text Box 11"/>
            <p:cNvSpPr txBox="1">
              <a:spLocks noChangeArrowheads="1"/>
            </p:cNvSpPr>
            <p:nvPr/>
          </p:nvSpPr>
          <p:spPr bwMode="auto">
            <a:xfrm>
              <a:off x="3648" y="2496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Occupation</a:t>
              </a:r>
            </a:p>
          </p:txBody>
        </p:sp>
      </p:grp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2971800" y="4592638"/>
            <a:ext cx="533400" cy="304800"/>
          </a:xfrm>
          <a:prstGeom prst="leftRightArrow">
            <a:avLst>
              <a:gd name="adj1" fmla="val 50000"/>
              <a:gd name="adj2" fmla="val 3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5" name="AutoShape 13"/>
          <p:cNvSpPr>
            <a:spLocks noChangeArrowheads="1"/>
          </p:cNvSpPr>
          <p:nvPr/>
        </p:nvSpPr>
        <p:spPr bwMode="auto">
          <a:xfrm>
            <a:off x="5029200" y="4516438"/>
            <a:ext cx="533400" cy="304800"/>
          </a:xfrm>
          <a:prstGeom prst="left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06" name="AutoShape 14" descr="Dashed upward diagonal"/>
          <p:cNvSpPr>
            <a:spLocks noChangeArrowheads="1"/>
          </p:cNvSpPr>
          <p:nvPr/>
        </p:nvSpPr>
        <p:spPr bwMode="auto">
          <a:xfrm>
            <a:off x="4114800" y="3221038"/>
            <a:ext cx="381000" cy="609600"/>
          </a:xfrm>
          <a:prstGeom prst="upDownArrow">
            <a:avLst>
              <a:gd name="adj1" fmla="val 50000"/>
              <a:gd name="adj2" fmla="val 32000"/>
            </a:avLst>
          </a:prstGeom>
          <a:pattFill prst="dashUp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211" name="Group 19"/>
          <p:cNvGrpSpPr>
            <a:grpSpLocks/>
          </p:cNvGrpSpPr>
          <p:nvPr/>
        </p:nvGrpSpPr>
        <p:grpSpPr bwMode="auto">
          <a:xfrm>
            <a:off x="2286000" y="5049838"/>
            <a:ext cx="4419600" cy="609600"/>
            <a:chOff x="1584" y="3312"/>
            <a:chExt cx="2784" cy="384"/>
          </a:xfrm>
        </p:grpSpPr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>
              <a:off x="1584" y="3696"/>
              <a:ext cx="27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09" name="Line 17"/>
            <p:cNvSpPr>
              <a:spLocks noChangeShapeType="1"/>
            </p:cNvSpPr>
            <p:nvPr/>
          </p:nvSpPr>
          <p:spPr bwMode="auto">
            <a:xfrm flipV="1">
              <a:off x="1584" y="3312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 flipV="1">
              <a:off x="4368" y="3312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212" name="Line 20"/>
          <p:cNvSpPr>
            <a:spLocks noChangeShapeType="1"/>
          </p:cNvSpPr>
          <p:nvPr/>
        </p:nvSpPr>
        <p:spPr bwMode="auto">
          <a:xfrm flipH="1">
            <a:off x="2286000" y="2382838"/>
            <a:ext cx="1295400" cy="1447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13" name="Line 21"/>
          <p:cNvSpPr>
            <a:spLocks noChangeShapeType="1"/>
          </p:cNvSpPr>
          <p:nvPr/>
        </p:nvSpPr>
        <p:spPr bwMode="auto">
          <a:xfrm>
            <a:off x="5029200" y="2382838"/>
            <a:ext cx="1295400" cy="1447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600200" y="3906838"/>
            <a:ext cx="1295400" cy="1143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752600" y="3886200"/>
            <a:ext cx="111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School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269875" y="2363788"/>
            <a:ext cx="18669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i="1"/>
              <a:t>EDUCATOR’S</a:t>
            </a:r>
          </a:p>
          <a:p>
            <a:pPr algn="ctr"/>
            <a:r>
              <a:rPr lang="en-US" sz="2000" b="1" i="1"/>
              <a:t>DOMAIN</a:t>
            </a:r>
            <a:br>
              <a:rPr lang="en-US" sz="2000" b="1" i="1"/>
            </a:br>
            <a:r>
              <a:rPr lang="en-US" sz="2000" b="1" i="1"/>
              <a:t>OF</a:t>
            </a:r>
            <a:br>
              <a:rPr lang="en-US" sz="2000" b="1" i="1"/>
            </a:br>
            <a:r>
              <a:rPr lang="en-US" sz="2000" b="1" i="1"/>
              <a:t>CONTROL</a:t>
            </a:r>
            <a:endParaRPr lang="en-US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5318125" y="5827713"/>
            <a:ext cx="179387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 Black" pitchFamily="-65" charset="0"/>
              </a:rPr>
              <a:t>NOT YET!</a:t>
            </a:r>
            <a:endParaRPr lang="en-US"/>
          </a:p>
        </p:txBody>
      </p:sp>
      <p:sp>
        <p:nvSpPr>
          <p:cNvPr id="8232" name="Oval 40" descr="Large confetti"/>
          <p:cNvSpPr>
            <a:spLocks noChangeArrowheads="1"/>
          </p:cNvSpPr>
          <p:nvPr/>
        </p:nvSpPr>
        <p:spPr bwMode="auto">
          <a:xfrm>
            <a:off x="2057400" y="4419600"/>
            <a:ext cx="533400" cy="457200"/>
          </a:xfrm>
          <a:prstGeom prst="ellipse">
            <a:avLst/>
          </a:prstGeom>
          <a:pattFill prst="lgConfetti">
            <a:fgClr>
              <a:srgbClr val="FF0000"/>
            </a:fgClr>
            <a:bgClr>
              <a:srgbClr val="FFFFFF"/>
            </a:bgClr>
          </a:patt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8218" name="AutoShape 26"/>
          <p:cNvCxnSpPr>
            <a:cxnSpLocks noChangeShapeType="1"/>
          </p:cNvCxnSpPr>
          <p:nvPr/>
        </p:nvCxnSpPr>
        <p:spPr bwMode="auto">
          <a:xfrm rot="16200000" flipH="1">
            <a:off x="1358107" y="3615531"/>
            <a:ext cx="762000" cy="1039813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46508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746508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46508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46508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46508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46508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46508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46508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46508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46508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46508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46508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aking Glas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 animBg="1"/>
      <p:bldP spid="8205" grpId="0" animBg="1"/>
      <p:bldP spid="8206" grpId="0" animBg="1"/>
      <p:bldP spid="8212" grpId="0" animBg="1"/>
      <p:bldP spid="8213" grpId="0" animBg="1"/>
      <p:bldP spid="8216" grpId="0" autoUpdateAnimBg="0"/>
      <p:bldP spid="8219" grpId="0" autoUpdateAnimBg="0"/>
      <p:bldP spid="82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6FE6-2DF1-8941-ABEB-5F2158FDA280}" type="slidenum">
              <a:rPr lang="en-US"/>
              <a:pPr/>
              <a:t>8</a:t>
            </a:fld>
            <a:endParaRPr lang="en-US"/>
          </a:p>
        </p:txBody>
      </p:sp>
      <p:grpSp>
        <p:nvGrpSpPr>
          <p:cNvPr id="9253" name="Group 37"/>
          <p:cNvGrpSpPr>
            <a:grpSpLocks/>
          </p:cNvGrpSpPr>
          <p:nvPr/>
        </p:nvGrpSpPr>
        <p:grpSpPr bwMode="auto">
          <a:xfrm>
            <a:off x="1447800" y="3657600"/>
            <a:ext cx="1295400" cy="1143000"/>
            <a:chOff x="912" y="2304"/>
            <a:chExt cx="816" cy="720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auto">
            <a:xfrm>
              <a:off x="912" y="2304"/>
              <a:ext cx="816" cy="720"/>
            </a:xfrm>
            <a:prstGeom prst="rect">
              <a:avLst/>
            </a:prstGeom>
            <a:solidFill>
              <a:srgbClr val="00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960" y="2304"/>
              <a:ext cx="704" cy="288"/>
            </a:xfrm>
            <a:prstGeom prst="rect">
              <a:avLst/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School</a:t>
              </a:r>
            </a:p>
          </p:txBody>
        </p:sp>
        <p:sp>
          <p:nvSpPr>
            <p:cNvPr id="9236" name="AutoShape 20"/>
            <p:cNvSpPr>
              <a:spLocks noChangeArrowheads="1"/>
            </p:cNvSpPr>
            <p:nvPr/>
          </p:nvSpPr>
          <p:spPr bwMode="auto">
            <a:xfrm>
              <a:off x="1008" y="2688"/>
              <a:ext cx="672" cy="240"/>
            </a:xfrm>
            <a:prstGeom prst="plus">
              <a:avLst>
                <a:gd name="adj" fmla="val 25000"/>
              </a:avLst>
            </a:prstGeom>
            <a:solidFill>
              <a:srgbClr val="00F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4953000" y="3657600"/>
            <a:ext cx="1514475" cy="1187450"/>
          </a:xfrm>
          <a:prstGeom prst="rect">
            <a:avLst/>
          </a:prstGeom>
          <a:solidFill>
            <a:srgbClr val="FFB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Job</a:t>
            </a:r>
          </a:p>
          <a:p>
            <a:pPr algn="ctr"/>
            <a:r>
              <a:rPr lang="en-US" b="1"/>
              <a:t>Market</a:t>
            </a:r>
          </a:p>
          <a:p>
            <a:pPr algn="ctr"/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7010400" y="3657600"/>
            <a:ext cx="1752600" cy="1143000"/>
          </a:xfrm>
          <a:prstGeom prst="rect">
            <a:avLst/>
          </a:prstGeom>
          <a:solidFill>
            <a:srgbClr val="FFC68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Arial Black" pitchFamily="-65" charset="0"/>
              </a:rPr>
              <a:t>What about the Job Market?</a:t>
            </a:r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352800" y="3657600"/>
            <a:ext cx="1143000" cy="114300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252" name="Group 36"/>
          <p:cNvGrpSpPr>
            <a:grpSpLocks/>
          </p:cNvGrpSpPr>
          <p:nvPr/>
        </p:nvGrpSpPr>
        <p:grpSpPr bwMode="auto">
          <a:xfrm>
            <a:off x="3617913" y="1524000"/>
            <a:ext cx="1335087" cy="1371600"/>
            <a:chOff x="2279" y="960"/>
            <a:chExt cx="841" cy="864"/>
          </a:xfrm>
        </p:grpSpPr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304" y="960"/>
              <a:ext cx="816" cy="864"/>
            </a:xfrm>
            <a:prstGeom prst="rect">
              <a:avLst/>
            </a:prstGeom>
            <a:gradFill rotWithShape="0">
              <a:gsLst>
                <a:gs pos="0">
                  <a:srgbClr val="FF0000">
                    <a:gamma/>
                    <a:shade val="46275"/>
                    <a:invGamma/>
                    <a:alpha val="39999"/>
                  </a:srgbClr>
                </a:gs>
                <a:gs pos="50000">
                  <a:srgbClr val="FF0000">
                    <a:alpha val="30000"/>
                  </a:srgbClr>
                </a:gs>
                <a:gs pos="100000">
                  <a:srgbClr val="FF0000">
                    <a:gamma/>
                    <a:shade val="46275"/>
                    <a:invGamma/>
                    <a:alpha val="39999"/>
                  </a:srgbClr>
                </a:gs>
              </a:gsLst>
              <a:lin ang="54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2279" y="1101"/>
              <a:ext cx="821" cy="518"/>
            </a:xfrm>
            <a:prstGeom prst="rect">
              <a:avLst/>
            </a:prstGeom>
            <a:gradFill rotWithShape="0">
              <a:gsLst>
                <a:gs pos="0">
                  <a:srgbClr val="FF0000">
                    <a:gamma/>
                    <a:shade val="46275"/>
                    <a:invGamma/>
                    <a:alpha val="39999"/>
                  </a:srgbClr>
                </a:gs>
                <a:gs pos="50000">
                  <a:srgbClr val="FF0000">
                    <a:alpha val="30000"/>
                  </a:srgbClr>
                </a:gs>
                <a:gs pos="100000">
                  <a:srgbClr val="FF0000">
                    <a:gamma/>
                    <a:shade val="46275"/>
                    <a:invGamma/>
                    <a:alpha val="39999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/>
                <a:t>External</a:t>
              </a:r>
            </a:p>
            <a:p>
              <a:pPr algn="ctr"/>
              <a:r>
                <a:rPr lang="en-US"/>
                <a:t>Factors</a:t>
              </a:r>
            </a:p>
          </p:txBody>
        </p:sp>
      </p:grp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344863" y="3941763"/>
            <a:ext cx="11509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Person</a:t>
            </a:r>
          </a:p>
        </p:txBody>
      </p:sp>
      <p:grpSp>
        <p:nvGrpSpPr>
          <p:cNvPr id="9254" name="Group 38"/>
          <p:cNvGrpSpPr>
            <a:grpSpLocks/>
          </p:cNvGrpSpPr>
          <p:nvPr/>
        </p:nvGrpSpPr>
        <p:grpSpPr bwMode="auto">
          <a:xfrm>
            <a:off x="7010400" y="3657600"/>
            <a:ext cx="1727200" cy="1143000"/>
            <a:chOff x="4416" y="2304"/>
            <a:chExt cx="1088" cy="720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4416" y="2304"/>
              <a:ext cx="1056" cy="7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4416" y="2483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Occupation</a:t>
              </a:r>
            </a:p>
          </p:txBody>
        </p:sp>
      </p:grp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2743200" y="4038600"/>
            <a:ext cx="533400" cy="304800"/>
          </a:xfrm>
          <a:prstGeom prst="leftRightArrow">
            <a:avLst>
              <a:gd name="adj1" fmla="val 50000"/>
              <a:gd name="adj2" fmla="val 3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4495800" y="4038600"/>
            <a:ext cx="533400" cy="304800"/>
          </a:xfrm>
          <a:prstGeom prst="leftRightArrow">
            <a:avLst>
              <a:gd name="adj1" fmla="val 50000"/>
              <a:gd name="adj2" fmla="val 3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29" name="AutoShape 13" descr="Dashed upward diagonal"/>
          <p:cNvSpPr>
            <a:spLocks noChangeArrowheads="1"/>
          </p:cNvSpPr>
          <p:nvPr/>
        </p:nvSpPr>
        <p:spPr bwMode="auto">
          <a:xfrm>
            <a:off x="4114800" y="2971800"/>
            <a:ext cx="381000" cy="609600"/>
          </a:xfrm>
          <a:prstGeom prst="upDownArrow">
            <a:avLst>
              <a:gd name="adj1" fmla="val 50000"/>
              <a:gd name="adj2" fmla="val 32000"/>
            </a:avLst>
          </a:prstGeom>
          <a:pattFill prst="dashUpDiag">
            <a:fgClr>
              <a:schemeClr val="accent1"/>
            </a:fgClr>
            <a:bgClr>
              <a:schemeClr val="bg1"/>
            </a:bgClr>
          </a:patt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2286000" y="5410200"/>
            <a:ext cx="5638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2286000" y="2133600"/>
            <a:ext cx="1295400" cy="1447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498475" y="2451100"/>
            <a:ext cx="16954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i="1"/>
              <a:t>EDUCATOR’S</a:t>
            </a:r>
          </a:p>
          <a:p>
            <a:pPr algn="ctr"/>
            <a:r>
              <a:rPr lang="en-US" sz="1800" b="1" i="1"/>
              <a:t>DOMAIN</a:t>
            </a:r>
            <a:br>
              <a:rPr lang="en-US" sz="1800" b="1" i="1"/>
            </a:br>
            <a:r>
              <a:rPr lang="en-US" sz="1800" b="1" i="1"/>
              <a:t>OF</a:t>
            </a:r>
            <a:br>
              <a:rPr lang="en-US" sz="1800" b="1" i="1"/>
            </a:br>
            <a:r>
              <a:rPr lang="en-US" sz="1800" b="1" i="1"/>
              <a:t>CONTROL</a:t>
            </a:r>
            <a:endParaRPr lang="en-US" i="1"/>
          </a:p>
        </p:txBody>
      </p:sp>
      <p:sp>
        <p:nvSpPr>
          <p:cNvPr id="9240" name="AutoShape 24"/>
          <p:cNvSpPr>
            <a:spLocks noChangeArrowheads="1"/>
          </p:cNvSpPr>
          <p:nvPr/>
        </p:nvSpPr>
        <p:spPr bwMode="auto">
          <a:xfrm>
            <a:off x="6477000" y="4038600"/>
            <a:ext cx="533400" cy="304800"/>
          </a:xfrm>
          <a:prstGeom prst="leftRightArrow">
            <a:avLst>
              <a:gd name="adj1" fmla="val 50000"/>
              <a:gd name="adj2" fmla="val 35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5029200" y="3733800"/>
            <a:ext cx="1371600" cy="10668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 flipV="1">
            <a:off x="5638800" y="4800600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256" name="Group 40"/>
          <p:cNvGrpSpPr>
            <a:grpSpLocks/>
          </p:cNvGrpSpPr>
          <p:nvPr/>
        </p:nvGrpSpPr>
        <p:grpSpPr bwMode="auto">
          <a:xfrm>
            <a:off x="2286000" y="4800600"/>
            <a:ext cx="5638800" cy="609600"/>
            <a:chOff x="1440" y="3024"/>
            <a:chExt cx="3552" cy="384"/>
          </a:xfrm>
        </p:grpSpPr>
        <p:sp>
          <p:nvSpPr>
            <p:cNvPr id="9232" name="Line 16"/>
            <p:cNvSpPr>
              <a:spLocks noChangeShapeType="1"/>
            </p:cNvSpPr>
            <p:nvPr/>
          </p:nvSpPr>
          <p:spPr bwMode="auto">
            <a:xfrm flipV="1">
              <a:off x="1440" y="3024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33" name="Line 17"/>
            <p:cNvSpPr>
              <a:spLocks noChangeShapeType="1"/>
            </p:cNvSpPr>
            <p:nvPr/>
          </p:nvSpPr>
          <p:spPr bwMode="auto">
            <a:xfrm flipV="1">
              <a:off x="4992" y="3024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 flipV="1">
              <a:off x="2448" y="3024"/>
              <a:ext cx="0" cy="38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248" name="Line 32"/>
          <p:cNvSpPr>
            <a:spLocks noChangeShapeType="1"/>
          </p:cNvSpPr>
          <p:nvPr/>
        </p:nvSpPr>
        <p:spPr bwMode="auto">
          <a:xfrm flipV="1">
            <a:off x="5715000" y="2209800"/>
            <a:ext cx="0" cy="1447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255" name="Group 39"/>
          <p:cNvGrpSpPr>
            <a:grpSpLocks/>
          </p:cNvGrpSpPr>
          <p:nvPr/>
        </p:nvGrpSpPr>
        <p:grpSpPr bwMode="auto">
          <a:xfrm>
            <a:off x="4953000" y="2133600"/>
            <a:ext cx="2819400" cy="1447800"/>
            <a:chOff x="3120" y="1344"/>
            <a:chExt cx="1776" cy="912"/>
          </a:xfrm>
        </p:grpSpPr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>
              <a:off x="3120" y="1344"/>
              <a:ext cx="177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 flipV="1">
              <a:off x="4896" y="1344"/>
              <a:ext cx="0" cy="91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258" name="Oval 42" descr="Large confetti"/>
          <p:cNvSpPr>
            <a:spLocks noChangeArrowheads="1"/>
          </p:cNvSpPr>
          <p:nvPr/>
        </p:nvSpPr>
        <p:spPr bwMode="auto">
          <a:xfrm>
            <a:off x="1828800" y="4191000"/>
            <a:ext cx="533400" cy="457200"/>
          </a:xfrm>
          <a:prstGeom prst="ellipse">
            <a:avLst/>
          </a:prstGeom>
          <a:pattFill prst="lgConfetti">
            <a:fgClr>
              <a:srgbClr val="FF0000"/>
            </a:fgClr>
            <a:bgClr>
              <a:srgbClr val="FFFFFF"/>
            </a:bgClr>
          </a:pattFill>
          <a:ln w="9525">
            <a:noFill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838200" y="5694363"/>
            <a:ext cx="789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What is it </a:t>
            </a:r>
            <a:r>
              <a:rPr lang="en-US" b="1"/>
              <a:t>reasonable</a:t>
            </a:r>
            <a:r>
              <a:rPr lang="en-US"/>
              <a:t> to hold educators accountable for?</a:t>
            </a:r>
          </a:p>
        </p:txBody>
      </p:sp>
      <p:cxnSp>
        <p:nvCxnSpPr>
          <p:cNvPr id="9238" name="AutoShape 22"/>
          <p:cNvCxnSpPr>
            <a:cxnSpLocks noChangeShapeType="1"/>
            <a:stCxn id="9237" idx="2"/>
          </p:cNvCxnSpPr>
          <p:nvPr/>
        </p:nvCxnSpPr>
        <p:spPr bwMode="auto">
          <a:xfrm rot="16200000" flipH="1">
            <a:off x="1285875" y="3702050"/>
            <a:ext cx="838200" cy="717550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4" grpId="0" animBg="1" autoUpdateAnimBg="0"/>
      <p:bldP spid="9242" grpId="0" animBg="1"/>
      <p:bldP spid="9245" grpId="0" animBg="1"/>
      <p:bldP spid="925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©2000 E.G.Rozycki</a:t>
            </a:r>
            <a:endParaRPr lang="en-US" sz="1400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87C0B-96D0-F643-8491-EA4B351D0C79}" type="slidenum">
              <a:rPr lang="en-US"/>
              <a:pPr/>
              <a:t>9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609600"/>
            <a:ext cx="6019800" cy="1143000"/>
          </a:xfrm>
        </p:spPr>
        <p:txBody>
          <a:bodyPr/>
          <a:lstStyle/>
          <a:p>
            <a:pPr algn="r"/>
            <a:r>
              <a:rPr lang="en-US" sz="3600">
                <a:latin typeface="Arial Black" pitchFamily="-65" charset="0"/>
              </a:rPr>
              <a:t>Variables Profiling the Job Market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86200" y="5638800"/>
            <a:ext cx="3810000" cy="533400"/>
          </a:xfrm>
        </p:spPr>
        <p:txBody>
          <a:bodyPr/>
          <a:lstStyle/>
          <a:p>
            <a:r>
              <a:rPr lang="en-US" sz="2800"/>
              <a:t>Who controls what?</a:t>
            </a: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4648200" y="2154238"/>
          <a:ext cx="1828800" cy="1808162"/>
        </p:xfrm>
        <a:graphic>
          <a:graphicData uri="http://schemas.openxmlformats.org/presentationml/2006/ole">
            <p:oleObj spid="_x0000_s10244" r:id="rId4" imgW="1042416" imgH="1030224" progId="MS_ClipArt_Gallery">
              <p:embed/>
            </p:oleObj>
          </a:graphicData>
        </a:graphic>
      </p:graphicFrame>
      <p:graphicFrame>
        <p:nvGraphicFramePr>
          <p:cNvPr id="10257" name="Object 17"/>
          <p:cNvGraphicFramePr>
            <a:graphicFrameLocks noChangeAspect="1"/>
          </p:cNvGraphicFramePr>
          <p:nvPr/>
        </p:nvGraphicFramePr>
        <p:xfrm>
          <a:off x="6324600" y="3352800"/>
          <a:ext cx="1431925" cy="2057400"/>
        </p:xfrm>
        <a:graphic>
          <a:graphicData uri="http://schemas.openxmlformats.org/presentationml/2006/ole">
            <p:oleObj spid="_x0000_s10257" r:id="rId5" imgW="902208" imgH="1295400" progId="MS_ClipArt_Gallery">
              <p:embed/>
            </p:oleObj>
          </a:graphicData>
        </a:graphic>
      </p:graphicFrame>
      <p:grpSp>
        <p:nvGrpSpPr>
          <p:cNvPr id="10265" name="Group 25"/>
          <p:cNvGrpSpPr>
            <a:grpSpLocks/>
          </p:cNvGrpSpPr>
          <p:nvPr/>
        </p:nvGrpSpPr>
        <p:grpSpPr bwMode="auto">
          <a:xfrm>
            <a:off x="1066800" y="1295400"/>
            <a:ext cx="2819400" cy="4572000"/>
            <a:chOff x="3648" y="912"/>
            <a:chExt cx="1536" cy="3120"/>
          </a:xfrm>
        </p:grpSpPr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>
              <a:off x="3648" y="912"/>
              <a:ext cx="1536" cy="3120"/>
            </a:xfrm>
            <a:prstGeom prst="rect">
              <a:avLst/>
            </a:prstGeom>
            <a:solidFill>
              <a:srgbClr val="FFB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67" name="Text Box 27"/>
            <p:cNvSpPr txBox="1">
              <a:spLocks noChangeArrowheads="1"/>
            </p:cNvSpPr>
            <p:nvPr/>
          </p:nvSpPr>
          <p:spPr bwMode="auto">
            <a:xfrm>
              <a:off x="3974" y="945"/>
              <a:ext cx="1016" cy="270"/>
            </a:xfrm>
            <a:prstGeom prst="rect">
              <a:avLst/>
            </a:prstGeom>
            <a:solidFill>
              <a:srgbClr val="FFBF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/>
                <a:t>JOB MARKET</a:t>
              </a:r>
              <a:endParaRPr lang="en-US" sz="2000"/>
            </a:p>
          </p:txBody>
        </p:sp>
      </p:grp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1327150" y="2195513"/>
            <a:ext cx="2139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Employment Offers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1327150" y="2652713"/>
            <a:ext cx="1924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Skill</a:t>
            </a:r>
          </a:p>
          <a:p>
            <a:r>
              <a:rPr lang="en-US" sz="1800"/>
              <a:t>     Requirements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1327150" y="3338513"/>
            <a:ext cx="1924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Social</a:t>
            </a:r>
          </a:p>
          <a:p>
            <a:r>
              <a:rPr lang="en-US" sz="1800"/>
              <a:t>     Requirements</a:t>
            </a:r>
          </a:p>
        </p:txBody>
      </p:sp>
      <p:sp>
        <p:nvSpPr>
          <p:cNvPr id="10271" name="Text Box 31"/>
          <p:cNvSpPr txBox="1">
            <a:spLocks noChangeArrowheads="1"/>
          </p:cNvSpPr>
          <p:nvPr/>
        </p:nvSpPr>
        <p:spPr bwMode="auto">
          <a:xfrm>
            <a:off x="1327150" y="3948113"/>
            <a:ext cx="1543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Geographical</a:t>
            </a:r>
          </a:p>
          <a:p>
            <a:r>
              <a:rPr lang="en-US" sz="1800"/>
              <a:t>     Access</a:t>
            </a:r>
          </a:p>
        </p:txBody>
      </p:sp>
      <p:sp>
        <p:nvSpPr>
          <p:cNvPr id="10272" name="Text Box 32"/>
          <p:cNvSpPr txBox="1">
            <a:spLocks noChangeArrowheads="1"/>
          </p:cNvSpPr>
          <p:nvPr/>
        </p:nvSpPr>
        <p:spPr bwMode="auto">
          <a:xfrm>
            <a:off x="1327150" y="4648200"/>
            <a:ext cx="1924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Certification</a:t>
            </a:r>
          </a:p>
          <a:p>
            <a:r>
              <a:rPr lang="en-US" sz="1800"/>
              <a:t>     Requirements</a:t>
            </a:r>
          </a:p>
        </p:txBody>
      </p:sp>
      <p:sp>
        <p:nvSpPr>
          <p:cNvPr id="10273" name="Text Box 33"/>
          <p:cNvSpPr txBox="1">
            <a:spLocks noChangeArrowheads="1"/>
          </p:cNvSpPr>
          <p:nvPr/>
        </p:nvSpPr>
        <p:spPr bwMode="auto">
          <a:xfrm>
            <a:off x="1327150" y="5272088"/>
            <a:ext cx="1479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Permanence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68" grpId="0" autoUpdateAnimBg="0"/>
      <p:bldP spid="10269" grpId="0" autoUpdateAnimBg="0"/>
      <p:bldP spid="10270" grpId="0" autoUpdateAnimBg="0"/>
      <p:bldP spid="10271" grpId="0" autoUpdateAnimBg="0"/>
      <p:bldP spid="10272" grpId="0" autoUpdateAnimBg="0"/>
      <p:bldP spid="10273" grpId="0" autoUpdateAnimBg="0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-52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353</Words>
  <Application>Microsoft Macintosh PowerPoint</Application>
  <PresentationFormat>Overhead</PresentationFormat>
  <Paragraphs>168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Blank Presentation</vt:lpstr>
      <vt:lpstr>Microsoft Clip Gallery</vt:lpstr>
      <vt:lpstr>MS_ClipArt_Gallery</vt:lpstr>
      <vt:lpstr>From School to Work: what is the connection?</vt:lpstr>
      <vt:lpstr>Variables Profiling the Occupation</vt:lpstr>
      <vt:lpstr>Variables Profiling the School</vt:lpstr>
      <vt:lpstr>Variables Profiling the       Learner</vt:lpstr>
      <vt:lpstr>How Do School And Learner Variables Interact?</vt:lpstr>
      <vt:lpstr>What Other Factors Intrude?</vt:lpstr>
      <vt:lpstr>Is This the Whole Picture?</vt:lpstr>
      <vt:lpstr>What about the Job Market?</vt:lpstr>
      <vt:lpstr>Variables Profiling the Job Market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School to Work: what is the connection?</dc:title>
  <dc:creator>Edward G. ROZYCKI</dc:creator>
  <cp:lastModifiedBy>Edward Rozycki</cp:lastModifiedBy>
  <cp:revision>107</cp:revision>
  <cp:lastPrinted>2004-01-11T21:45:52Z</cp:lastPrinted>
  <dcterms:created xsi:type="dcterms:W3CDTF">2016-11-24T19:44:01Z</dcterms:created>
  <dcterms:modified xsi:type="dcterms:W3CDTF">2016-11-24T19:46:08Z</dcterms:modified>
</cp:coreProperties>
</file>