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76" r:id="rId3"/>
    <p:sldId id="290" r:id="rId4"/>
    <p:sldId id="291" r:id="rId5"/>
    <p:sldId id="275" r:id="rId6"/>
    <p:sldId id="280" r:id="rId7"/>
    <p:sldId id="281" r:id="rId8"/>
    <p:sldId id="278" r:id="rId9"/>
    <p:sldId id="261" r:id="rId10"/>
    <p:sldId id="263" r:id="rId11"/>
    <p:sldId id="270" r:id="rId12"/>
    <p:sldId id="271" r:id="rId13"/>
    <p:sldId id="272" r:id="rId14"/>
    <p:sldId id="273" r:id="rId15"/>
    <p:sldId id="274" r:id="rId16"/>
    <p:sldId id="257" r:id="rId17"/>
    <p:sldId id="283" r:id="rId18"/>
    <p:sldId id="284" r:id="rId19"/>
    <p:sldId id="259" r:id="rId20"/>
    <p:sldId id="260" r:id="rId21"/>
    <p:sldId id="262" r:id="rId22"/>
    <p:sldId id="266" r:id="rId23"/>
    <p:sldId id="285" r:id="rId24"/>
    <p:sldId id="286" r:id="rId25"/>
    <p:sldId id="287" r:id="rId26"/>
    <p:sldId id="288" r:id="rId27"/>
    <p:sldId id="289" r:id="rId28"/>
    <p:sldId id="258" r:id="rId29"/>
    <p:sldId id="279" r:id="rId30"/>
    <p:sldId id="267" r:id="rId31"/>
    <p:sldId id="264" r:id="rId32"/>
    <p:sldId id="268" r:id="rId33"/>
    <p:sldId id="265" r:id="rId34"/>
    <p:sldId id="27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2C1"/>
    <a:srgbClr val="ECFF77"/>
    <a:srgbClr val="FAFAFA"/>
    <a:srgbClr val="FFC529"/>
    <a:srgbClr val="7CFF77"/>
    <a:srgbClr val="FF3F80"/>
    <a:srgbClr val="FF0000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 horzBarState="minimized" preferSingleView="1">
    <p:restoredLeft sz="32787"/>
    <p:restoredTop sz="90929"/>
  </p:normalViewPr>
  <p:slideViewPr>
    <p:cSldViewPr>
      <p:cViewPr varScale="1">
        <p:scale>
          <a:sx n="167" d="100"/>
          <a:sy n="167" d="100"/>
        </p:scale>
        <p:origin x="-1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0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8B6249-3441-1A48-A7D0-DC05C85F18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97948-CD06-C249-B2B2-E7E3ED994A8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9FF6C-3BDE-F34C-A1F7-47548777EB59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4E818-F906-5C4D-B9BD-FCDBEBEAB33B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D764C-DB57-7E40-A4F6-FAE878F7803F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051C4-0111-5045-8381-B3BE46DFE7FF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16721-5D70-5D42-A55B-65E9FDF4D898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614A9-3E35-5043-9061-198365A4E179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0DBA3-8FDF-0543-9E79-5D794570414C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144D3-6B93-D844-B005-85AFF9D962D3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4D55C-5672-534C-B4DE-D198060497A2}" type="slidenum">
              <a:rPr lang="en-US"/>
              <a:pPr/>
              <a:t>28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B026A-5C86-F14F-8127-2EC6893E9585}" type="slidenum">
              <a:rPr lang="en-US"/>
              <a:pPr/>
              <a:t>29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C2BC9-ACDE-B445-A2AB-19831111AEAD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11DDE-EC6F-7B4D-AACB-C1D923368CF1}" type="slidenum">
              <a:rPr lang="en-US"/>
              <a:pPr/>
              <a:t>30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38D38-1472-9B48-B715-BEA5812AC392}" type="slidenum">
              <a:rPr lang="en-US"/>
              <a:pPr/>
              <a:t>31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1893F-CD6E-FA46-90A0-CDC271C42927}" type="slidenum">
              <a:rPr lang="en-US"/>
              <a:pPr/>
              <a:t>32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8D5D9-D1FE-9C40-AE62-705D77487BE3}" type="slidenum">
              <a:rPr lang="en-US"/>
              <a:pPr/>
              <a:t>33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01F38-27DA-1940-A37E-6BB8F8A2FE64}" type="slidenum">
              <a:rPr lang="en-US"/>
              <a:pPr/>
              <a:t>34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37445-E0DE-9141-B8DD-A1AFA6DB1D8C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101B8-654B-B047-BA1B-D32F05ABC306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6018F-7BEB-E54D-8B00-6906F6DC9925}" type="slidenum">
              <a:rPr lang="en-US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131E7-0589-5A48-BB89-10BEBF953B80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B99E6-9CF8-0F47-989D-6F9FFC75CE76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EFB36-87B4-E847-A2D3-B214B311628E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A06E0-F3B1-EE4B-BB58-30E302E81CB3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028C44-B71E-A246-8FF1-72F7C193B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5156BE-5D7E-F84D-A09B-A2536268D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9A07BB-349C-8D4C-BE77-DD96354FD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4502C8-459D-8C4F-A586-BD737F901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11B6AC-BAD7-E844-BDBB-3A670837E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F881B1-3FC8-3D4E-897D-286515C99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3F689D-F57C-2345-B525-07CD767F0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B7A635-FFFC-AF47-8B02-6DD691B60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852D1A-9F67-A748-AF61-2CC632262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01EC5D-381C-F348-B92F-7C0937F66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43D3D6-54BA-FF49-AD61-C93C81A69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C3DE0E-A536-8E4F-A518-7E571506E6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df"/><Relationship Id="rId7" Type="http://schemas.openxmlformats.org/officeDocument/2006/relationships/image" Target="../media/image5.pd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df"/><Relationship Id="rId6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d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b="1"/>
              <a:t>Generative Schemata</a:t>
            </a:r>
          </a:p>
        </p:txBody>
      </p: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1368425" y="2209800"/>
            <a:ext cx="6407150" cy="4267200"/>
            <a:chOff x="862" y="912"/>
            <a:chExt cx="4036" cy="2688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1728" y="912"/>
              <a:ext cx="2016" cy="2208"/>
            </a:xfrm>
            <a:prstGeom prst="irregularSeal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67" name="Group 19"/>
            <p:cNvGrpSpPr>
              <a:grpSpLocks/>
            </p:cNvGrpSpPr>
            <p:nvPr/>
          </p:nvGrpSpPr>
          <p:grpSpPr bwMode="auto">
            <a:xfrm>
              <a:off x="862" y="1248"/>
              <a:ext cx="4036" cy="2352"/>
              <a:chOff x="288" y="864"/>
              <a:chExt cx="5583" cy="3312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3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4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2112" y="1344"/>
                <a:ext cx="1064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4176" y="1679"/>
                <a:ext cx="1695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Globalization</a:t>
                </a:r>
              </a:p>
            </p:txBody>
          </p:sp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4123" y="2833"/>
                <a:ext cx="166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International</a:t>
                </a:r>
              </a:p>
            </p:txBody>
          </p:sp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2736" y="3648"/>
                <a:ext cx="169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Multicultural</a:t>
                </a:r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3216" y="1824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3072" y="2352"/>
                <a:ext cx="1056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2688" y="2880"/>
                <a:ext cx="480" cy="7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060" name="Picture 12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5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6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384" y="864"/>
                <a:ext cx="1121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72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768" y="1824"/>
                <a:ext cx="192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063" name="Picture 15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7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8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480" y="2976"/>
                <a:ext cx="1120" cy="1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1046" y="2521"/>
                <a:ext cx="278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?</a:t>
                </a:r>
              </a:p>
            </p:txBody>
          </p:sp>
          <p:sp>
            <p:nvSpPr>
              <p:cNvPr id="2065" name="Text Box 17"/>
              <p:cNvSpPr txBox="1">
                <a:spLocks noChangeArrowheads="1"/>
              </p:cNvSpPr>
              <p:nvPr/>
            </p:nvSpPr>
            <p:spPr bwMode="auto">
              <a:xfrm>
                <a:off x="3744" y="1488"/>
                <a:ext cx="278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?</a:t>
                </a:r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>
                <a:off x="288" y="2592"/>
                <a:ext cx="1584" cy="1584"/>
              </a:xfrm>
              <a:prstGeom prst="irregularSeal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028825" y="1676400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From Question to Thought to Answer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Analysis: Content, Rhetoric, Structure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00400" y="3276600"/>
            <a:ext cx="485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Content</a:t>
            </a:r>
            <a:r>
              <a:rPr lang="en-US"/>
              <a:t> {ambiguity, truth, reference}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277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Rhetoric</a:t>
            </a:r>
            <a:endParaRPr lang="en-US"/>
          </a:p>
          <a:p>
            <a:r>
              <a:rPr lang="en-US"/>
              <a:t>{affect, bias, uptake}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5426075"/>
            <a:ext cx="363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Structure</a:t>
            </a:r>
            <a:r>
              <a:rPr lang="en-US"/>
              <a:t> </a:t>
            </a:r>
          </a:p>
          <a:p>
            <a:pPr algn="ctr"/>
            <a:r>
              <a:rPr lang="en-US"/>
              <a:t>{ grammar, logic, rationale}</a:t>
            </a:r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3124200" y="3733800"/>
            <a:ext cx="2133600" cy="1981200"/>
            <a:chOff x="1152" y="1824"/>
            <a:chExt cx="1872" cy="1632"/>
          </a:xfrm>
        </p:grpSpPr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1152" y="1824"/>
              <a:ext cx="1872" cy="16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1968" y="1968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2640" y="32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524000" y="2057400"/>
            <a:ext cx="614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Example: Comment on the following statement: </a:t>
            </a:r>
            <a:br>
              <a:rPr lang="en-US"/>
            </a:br>
            <a:r>
              <a:rPr lang="en-US"/>
              <a:t>“Educators are obliged to serve society’s needs.”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Evaluating a Statement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86200"/>
          </a:xfrm>
          <a:solidFill>
            <a:srgbClr val="ECFF77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“Educators are obliged to serve society’s needs”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Content analysis: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“society” is ambiguous, a possible reification. Who is referred to with the term, “society” What about “educators?”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what sense does “society” have “needs?”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is the source of the obligation(s)?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Who specifically has what kind of obligation? To whom?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this statement, under some interpretation, true?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IMPORTANT: Do not leave such questions unanswered.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FF0000"/>
                </a:solidFill>
              </a:rPr>
              <a:t>Critical Questions</a:t>
            </a:r>
            <a:r>
              <a:rPr lang="en-US"/>
              <a:t> ask about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Possible alternatives not mentioned</a:t>
            </a:r>
          </a:p>
          <a:p>
            <a:pPr lvl="1">
              <a:lnSpc>
                <a:spcPct val="90000"/>
              </a:lnSpc>
            </a:pPr>
            <a:r>
              <a:rPr lang="en-US"/>
              <a:t>Cause-effect relationships assumed</a:t>
            </a:r>
          </a:p>
          <a:p>
            <a:pPr lvl="1">
              <a:lnSpc>
                <a:spcPct val="90000"/>
              </a:lnSpc>
            </a:pPr>
            <a:r>
              <a:rPr lang="en-US"/>
              <a:t>Presuppositions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Example: Don’t look for Jack in the library tonight; his frat’s throwing a party.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Criteria Questions</a:t>
            </a:r>
            <a:r>
              <a:rPr lang="en-US"/>
              <a:t> ask, in different ways,  </a:t>
            </a:r>
          </a:p>
          <a:p>
            <a:pPr lvl="1"/>
            <a:r>
              <a:rPr lang="en-US"/>
              <a:t>What is the criteria for X, where X is under discussion.</a:t>
            </a:r>
          </a:p>
          <a:p>
            <a:pPr lvl="1"/>
            <a:r>
              <a:rPr lang="en-US"/>
              <a:t>How can we tell if X is at hand, etc.</a:t>
            </a:r>
          </a:p>
          <a:p>
            <a:pPr lvl="1"/>
            <a:endParaRPr lang="en-US"/>
          </a:p>
          <a:p>
            <a:pPr lvl="1"/>
            <a:r>
              <a:rPr lang="en-US"/>
              <a:t>Example: Intelligence is necessary to achieve a high GPA.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Analysis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1981200"/>
            <a:ext cx="8077200" cy="4114800"/>
          </a:xfrm>
          <a:prstGeom prst="rect">
            <a:avLst/>
          </a:prstGeom>
          <a:solidFill>
            <a:srgbClr val="ECFF7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“Educators are obliged to serve society’s needs.”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Structural Analysis: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ea typeface="ＭＳ Ｐゴシック" pitchFamily="-105" charset="-128"/>
              </a:rPr>
              <a:t>Rewrite as: Some people lack something  that some educators are believed to be obligated to deal with.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ea typeface="ＭＳ Ｐゴシック" pitchFamily="-105" charset="-128"/>
              </a:rPr>
              <a:t>Is the lack of something necessarily a need?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ea typeface="ＭＳ Ｐゴシック" pitchFamily="-105" charset="-128"/>
              </a:rPr>
              <a:t>Why are educators are obligated?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ea typeface="ＭＳ Ｐゴシック" pitchFamily="-105" charset="-128"/>
              </a:rPr>
              <a:t>Are other people obligated, also?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b="1">
              <a:solidFill>
                <a:srgbClr val="FF0000"/>
              </a:solidFill>
              <a:ea typeface="ＭＳ Ｐゴシック" pitchFamily="-105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IMPORTANT: Do not leave such questions unanswered</a:t>
            </a:r>
            <a:r>
              <a:rPr lang="en-US" sz="280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Analysis</a:t>
            </a:r>
            <a:br>
              <a:rPr lang="en-US"/>
            </a:b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73113" y="1828800"/>
            <a:ext cx="7559675" cy="3684588"/>
          </a:xfrm>
          <a:prstGeom prst="rect">
            <a:avLst/>
          </a:prstGeom>
          <a:solidFill>
            <a:srgbClr val="7CFF77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“Educators are obliged to serve society’s needs.”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Rhetorical Analysis: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Interpret as: “You educators have got to do something </a:t>
            </a:r>
            <a:br>
              <a:rPr lang="en-US"/>
            </a:br>
            <a:r>
              <a:rPr lang="en-US"/>
              <a:t>about other people’s problems. It’s your responsibility”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Says who?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Why is it my responsibility as an educator?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Are other people besides educators obligated, also?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IMPORTANT: Do not leave such questions unanswered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Brainstorming Content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3886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1. Focus on Domain Relevant Distinctions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2. Don’t initially evaluate; just generate.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15000" y="2362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5486400" y="2286000"/>
            <a:ext cx="2433638" cy="3468688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00600" y="19812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triage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580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14800" y="3581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medicine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391400" y="2971800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separation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495800" y="48006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scarcity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781800" y="5791200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deny treatment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419600" y="6019800"/>
            <a:ext cx="193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give treatment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391400" y="3962400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rationality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114800" y="5486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fairness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828800" y="1143000"/>
            <a:ext cx="594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Example: </a:t>
            </a:r>
            <a:r>
              <a:rPr lang="en-US" i="1"/>
              <a:t>Comment on the concept of triage </a:t>
            </a:r>
            <a:br>
              <a:rPr lang="en-US" i="1"/>
            </a:br>
            <a:r>
              <a:rPr lang="en-US" i="1"/>
              <a:t>as it might be used in an educational context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Webs</a:t>
            </a:r>
          </a:p>
        </p:txBody>
      </p:sp>
      <p:sp>
        <p:nvSpPr>
          <p:cNvPr id="59395" name="AutoShape 1027"/>
          <p:cNvSpPr>
            <a:spLocks noChangeArrowheads="1"/>
          </p:cNvSpPr>
          <p:nvPr/>
        </p:nvSpPr>
        <p:spPr bwMode="auto">
          <a:xfrm>
            <a:off x="2133600" y="2362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AutoShape 1028"/>
          <p:cNvSpPr>
            <a:spLocks noChangeArrowheads="1"/>
          </p:cNvSpPr>
          <p:nvPr/>
        </p:nvSpPr>
        <p:spPr bwMode="auto">
          <a:xfrm>
            <a:off x="5105400" y="2476500"/>
            <a:ext cx="3352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Rectangle 1029"/>
          <p:cNvSpPr>
            <a:spLocks noChangeArrowheads="1"/>
          </p:cNvSpPr>
          <p:nvPr/>
        </p:nvSpPr>
        <p:spPr bwMode="auto">
          <a:xfrm>
            <a:off x="457200" y="2667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" pitchFamily="-105" charset="0"/>
              </a:rPr>
              <a:t>Concept</a:t>
            </a:r>
          </a:p>
        </p:txBody>
      </p:sp>
      <p:sp>
        <p:nvSpPr>
          <p:cNvPr id="59398" name="Rectangle 1030"/>
          <p:cNvSpPr>
            <a:spLocks noChangeArrowheads="1"/>
          </p:cNvSpPr>
          <p:nvPr/>
        </p:nvSpPr>
        <p:spPr bwMode="auto">
          <a:xfrm>
            <a:off x="457200" y="3810000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Operationalization</a:t>
            </a:r>
          </a:p>
        </p:txBody>
      </p:sp>
      <p:cxnSp>
        <p:nvCxnSpPr>
          <p:cNvPr id="59399" name="AutoShape 1031"/>
          <p:cNvCxnSpPr>
            <a:cxnSpLocks noChangeShapeType="1"/>
            <a:stCxn id="59395" idx="3"/>
            <a:endCxn id="59396" idx="1"/>
          </p:cNvCxnSpPr>
          <p:nvPr/>
        </p:nvCxnSpPr>
        <p:spPr bwMode="auto">
          <a:xfrm>
            <a:off x="3962400" y="28956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9400" name="AutoShape 1032"/>
          <p:cNvSpPr>
            <a:spLocks noChangeArrowheads="1"/>
          </p:cNvSpPr>
          <p:nvPr/>
        </p:nvSpPr>
        <p:spPr bwMode="auto">
          <a:xfrm>
            <a:off x="5867400" y="4648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Rectangle 1033"/>
          <p:cNvSpPr>
            <a:spLocks noChangeArrowheads="1"/>
          </p:cNvSpPr>
          <p:nvPr/>
        </p:nvSpPr>
        <p:spPr bwMode="auto">
          <a:xfrm>
            <a:off x="457200" y="44958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Variable</a:t>
            </a:r>
          </a:p>
        </p:txBody>
      </p:sp>
      <p:sp>
        <p:nvSpPr>
          <p:cNvPr id="59402" name="AutoShape 1034"/>
          <p:cNvSpPr>
            <a:spLocks noChangeArrowheads="1"/>
          </p:cNvSpPr>
          <p:nvPr/>
        </p:nvSpPr>
        <p:spPr bwMode="auto">
          <a:xfrm>
            <a:off x="2743200" y="4648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3" name="Rectangle 1035"/>
          <p:cNvSpPr>
            <a:spLocks noChangeArrowheads="1"/>
          </p:cNvSpPr>
          <p:nvPr/>
        </p:nvSpPr>
        <p:spPr bwMode="auto">
          <a:xfrm>
            <a:off x="457200" y="32004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Values</a:t>
            </a:r>
          </a:p>
        </p:txBody>
      </p:sp>
      <p:cxnSp>
        <p:nvCxnSpPr>
          <p:cNvPr id="59404" name="AutoShape 1036"/>
          <p:cNvCxnSpPr>
            <a:cxnSpLocks noChangeShapeType="1"/>
            <a:stCxn id="59402" idx="3"/>
            <a:endCxn id="59400" idx="1"/>
          </p:cNvCxnSpPr>
          <p:nvPr/>
        </p:nvCxnSpPr>
        <p:spPr bwMode="auto">
          <a:xfrm>
            <a:off x="4572000" y="51816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9405" name="Rectangle 1037"/>
          <p:cNvSpPr>
            <a:spLocks noChangeArrowheads="1"/>
          </p:cNvSpPr>
          <p:nvPr/>
        </p:nvSpPr>
        <p:spPr bwMode="auto">
          <a:xfrm>
            <a:off x="4411663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?</a:t>
            </a:r>
            <a:endParaRPr lang="en-US">
              <a:latin typeface="Times" pitchFamily="-105" charset="0"/>
            </a:endParaRPr>
          </a:p>
        </p:txBody>
      </p:sp>
      <p:sp>
        <p:nvSpPr>
          <p:cNvPr id="59406" name="Rectangle 1038"/>
          <p:cNvSpPr>
            <a:spLocks noChangeArrowheads="1"/>
          </p:cNvSpPr>
          <p:nvPr/>
        </p:nvSpPr>
        <p:spPr bwMode="auto">
          <a:xfrm>
            <a:off x="5105400" y="4724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?</a:t>
            </a:r>
            <a:endParaRPr lang="en-US">
              <a:latin typeface="Times" pitchFamily="-105" charset="0"/>
            </a:endParaRPr>
          </a:p>
        </p:txBody>
      </p:sp>
      <p:sp>
        <p:nvSpPr>
          <p:cNvPr id="59407" name="Rectangle 1039"/>
          <p:cNvSpPr>
            <a:spLocks noChangeArrowheads="1"/>
          </p:cNvSpPr>
          <p:nvPr/>
        </p:nvSpPr>
        <p:spPr bwMode="auto">
          <a:xfrm>
            <a:off x="8286750" y="-95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>
              <a:latin typeface="Times" pitchFamily="-105" charset="0"/>
            </a:endParaRPr>
          </a:p>
        </p:txBody>
      </p:sp>
      <p:sp>
        <p:nvSpPr>
          <p:cNvPr id="59408" name="Rectangle 1040"/>
          <p:cNvSpPr>
            <a:spLocks noChangeArrowheads="1"/>
          </p:cNvSpPr>
          <p:nvPr/>
        </p:nvSpPr>
        <p:spPr bwMode="auto">
          <a:xfrm>
            <a:off x="844550" y="1643063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Make the best pairings: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Concepts</a:t>
            </a:r>
          </a:p>
        </p:txBody>
      </p:sp>
      <p:sp>
        <p:nvSpPr>
          <p:cNvPr id="60419" name="AutoShape 1027"/>
          <p:cNvSpPr>
            <a:spLocks noChangeArrowheads="1"/>
          </p:cNvSpPr>
          <p:nvPr/>
        </p:nvSpPr>
        <p:spPr bwMode="auto">
          <a:xfrm>
            <a:off x="1600200" y="2362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AutoShape 1028"/>
          <p:cNvSpPr>
            <a:spLocks noChangeArrowheads="1"/>
          </p:cNvSpPr>
          <p:nvPr/>
        </p:nvSpPr>
        <p:spPr bwMode="auto">
          <a:xfrm>
            <a:off x="4572000" y="2476500"/>
            <a:ext cx="33528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1" name="Rectangle 1029"/>
          <p:cNvSpPr>
            <a:spLocks noChangeArrowheads="1"/>
          </p:cNvSpPr>
          <p:nvPr/>
        </p:nvSpPr>
        <p:spPr bwMode="auto">
          <a:xfrm>
            <a:off x="1905000" y="2667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" pitchFamily="-105" charset="0"/>
              </a:rPr>
              <a:t>Concept</a:t>
            </a:r>
          </a:p>
        </p:txBody>
      </p:sp>
      <p:sp>
        <p:nvSpPr>
          <p:cNvPr id="60422" name="Rectangle 1030"/>
          <p:cNvSpPr>
            <a:spLocks noChangeArrowheads="1"/>
          </p:cNvSpPr>
          <p:nvPr/>
        </p:nvSpPr>
        <p:spPr bwMode="auto">
          <a:xfrm>
            <a:off x="5089525" y="2667000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Operationalization</a:t>
            </a:r>
          </a:p>
        </p:txBody>
      </p:sp>
      <p:cxnSp>
        <p:nvCxnSpPr>
          <p:cNvPr id="60423" name="AutoShape 1031"/>
          <p:cNvCxnSpPr>
            <a:cxnSpLocks noChangeShapeType="1"/>
            <a:stCxn id="60419" idx="3"/>
            <a:endCxn id="60420" idx="1"/>
          </p:cNvCxnSpPr>
          <p:nvPr/>
        </p:nvCxnSpPr>
        <p:spPr bwMode="auto">
          <a:xfrm>
            <a:off x="3429000" y="28956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424" name="AutoShape 1032"/>
          <p:cNvSpPr>
            <a:spLocks noChangeArrowheads="1"/>
          </p:cNvSpPr>
          <p:nvPr/>
        </p:nvSpPr>
        <p:spPr bwMode="auto">
          <a:xfrm>
            <a:off x="5334000" y="4648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Rectangle 1033"/>
          <p:cNvSpPr>
            <a:spLocks noChangeArrowheads="1"/>
          </p:cNvSpPr>
          <p:nvPr/>
        </p:nvSpPr>
        <p:spPr bwMode="auto">
          <a:xfrm>
            <a:off x="5638800" y="49530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Variable</a:t>
            </a:r>
          </a:p>
        </p:txBody>
      </p:sp>
      <p:cxnSp>
        <p:nvCxnSpPr>
          <p:cNvPr id="60426" name="AutoShape 1034"/>
          <p:cNvCxnSpPr>
            <a:cxnSpLocks noChangeShapeType="1"/>
            <a:stCxn id="60420" idx="2"/>
            <a:endCxn id="60424" idx="0"/>
          </p:cNvCxnSpPr>
          <p:nvPr/>
        </p:nvCxnSpPr>
        <p:spPr bwMode="auto">
          <a:xfrm>
            <a:off x="6248400" y="3314700"/>
            <a:ext cx="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427" name="AutoShape 1035"/>
          <p:cNvSpPr>
            <a:spLocks noChangeArrowheads="1"/>
          </p:cNvSpPr>
          <p:nvPr/>
        </p:nvSpPr>
        <p:spPr bwMode="auto">
          <a:xfrm>
            <a:off x="2209800" y="46482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Rectangle 1036"/>
          <p:cNvSpPr>
            <a:spLocks noChangeArrowheads="1"/>
          </p:cNvSpPr>
          <p:nvPr/>
        </p:nvSpPr>
        <p:spPr bwMode="auto">
          <a:xfrm>
            <a:off x="2590800" y="49530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Values</a:t>
            </a:r>
          </a:p>
        </p:txBody>
      </p:sp>
      <p:cxnSp>
        <p:nvCxnSpPr>
          <p:cNvPr id="60429" name="AutoShape 1037"/>
          <p:cNvCxnSpPr>
            <a:cxnSpLocks noChangeShapeType="1"/>
            <a:stCxn id="60427" idx="3"/>
            <a:endCxn id="60424" idx="1"/>
          </p:cNvCxnSpPr>
          <p:nvPr/>
        </p:nvCxnSpPr>
        <p:spPr bwMode="auto">
          <a:xfrm>
            <a:off x="4038600" y="51816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0430" name="Rectangle 1038"/>
          <p:cNvSpPr>
            <a:spLocks noChangeArrowheads="1"/>
          </p:cNvSpPr>
          <p:nvPr/>
        </p:nvSpPr>
        <p:spPr bwMode="auto">
          <a:xfrm>
            <a:off x="685800" y="1601788"/>
            <a:ext cx="2851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/>
              <a:t>Connect the pairs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/>
              <a:t>Webbing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594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Example: Comment on the concept of triage </a:t>
            </a:r>
            <a:br>
              <a:rPr lang="en-US"/>
            </a:br>
            <a:r>
              <a:rPr lang="en-US"/>
              <a:t>as it might be used in an educational context.</a:t>
            </a:r>
          </a:p>
        </p:txBody>
      </p:sp>
      <p:grpSp>
        <p:nvGrpSpPr>
          <p:cNvPr id="5168" name="Group 48"/>
          <p:cNvGrpSpPr>
            <a:grpSpLocks/>
          </p:cNvGrpSpPr>
          <p:nvPr/>
        </p:nvGrpSpPr>
        <p:grpSpPr bwMode="auto">
          <a:xfrm>
            <a:off x="914400" y="2514600"/>
            <a:ext cx="7315200" cy="3810000"/>
            <a:chOff x="576" y="1776"/>
            <a:chExt cx="4608" cy="2400"/>
          </a:xfrm>
        </p:grpSpPr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200" y="1824"/>
              <a:ext cx="5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triage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104" y="2400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three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592" y="2064"/>
              <a:ext cx="8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medicine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768" y="2976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separation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832" y="2832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scarcity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2208" y="3456"/>
              <a:ext cx="1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deny treatment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624" y="3648"/>
              <a:ext cx="1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give treatment</a:t>
              </a: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4128" y="2304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rationality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4080" y="2928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fairness</a:t>
              </a:r>
            </a:p>
          </p:txBody>
        </p:sp>
        <p:sp>
          <p:nvSpPr>
            <p:cNvPr id="5142" name="AutoShape 22"/>
            <p:cNvSpPr>
              <a:spLocks noChangeArrowheads="1"/>
            </p:cNvSpPr>
            <p:nvPr/>
          </p:nvSpPr>
          <p:spPr bwMode="auto">
            <a:xfrm>
              <a:off x="1104" y="1776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AutoShape 23"/>
            <p:cNvSpPr>
              <a:spLocks noChangeArrowheads="1"/>
            </p:cNvSpPr>
            <p:nvPr/>
          </p:nvSpPr>
          <p:spPr bwMode="auto">
            <a:xfrm>
              <a:off x="960" y="2352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AutoShape 24"/>
            <p:cNvSpPr>
              <a:spLocks noChangeArrowheads="1"/>
            </p:cNvSpPr>
            <p:nvPr/>
          </p:nvSpPr>
          <p:spPr bwMode="auto">
            <a:xfrm>
              <a:off x="720" y="2928"/>
              <a:ext cx="1104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AutoShape 25"/>
            <p:cNvSpPr>
              <a:spLocks noChangeArrowheads="1"/>
            </p:cNvSpPr>
            <p:nvPr/>
          </p:nvSpPr>
          <p:spPr bwMode="auto">
            <a:xfrm>
              <a:off x="2496" y="2016"/>
              <a:ext cx="960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6" name="AutoShape 26"/>
            <p:cNvSpPr>
              <a:spLocks noChangeArrowheads="1"/>
            </p:cNvSpPr>
            <p:nvPr/>
          </p:nvSpPr>
          <p:spPr bwMode="auto">
            <a:xfrm>
              <a:off x="2784" y="2784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>
              <a:off x="3984" y="2304"/>
              <a:ext cx="1200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3984" y="2880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9" name="AutoShape 29"/>
            <p:cNvSpPr>
              <a:spLocks noChangeArrowheads="1"/>
            </p:cNvSpPr>
            <p:nvPr/>
          </p:nvSpPr>
          <p:spPr bwMode="auto">
            <a:xfrm>
              <a:off x="576" y="3600"/>
              <a:ext cx="124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AutoShape 30"/>
            <p:cNvSpPr>
              <a:spLocks noChangeArrowheads="1"/>
            </p:cNvSpPr>
            <p:nvPr/>
          </p:nvSpPr>
          <p:spPr bwMode="auto">
            <a:xfrm>
              <a:off x="2208" y="3456"/>
              <a:ext cx="1296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51" name="AutoShape 31"/>
            <p:cNvCxnSpPr>
              <a:cxnSpLocks noChangeShapeType="1"/>
              <a:stCxn id="5142" idx="2"/>
              <a:endCxn id="5143" idx="0"/>
            </p:cNvCxnSpPr>
            <p:nvPr/>
          </p:nvCxnSpPr>
          <p:spPr bwMode="auto">
            <a:xfrm flipH="1">
              <a:off x="1344" y="2160"/>
              <a:ext cx="144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54" name="AutoShape 34"/>
            <p:cNvCxnSpPr>
              <a:cxnSpLocks noChangeShapeType="1"/>
              <a:stCxn id="5142" idx="3"/>
              <a:endCxn id="5145" idx="1"/>
            </p:cNvCxnSpPr>
            <p:nvPr/>
          </p:nvCxnSpPr>
          <p:spPr bwMode="auto">
            <a:xfrm>
              <a:off x="1872" y="1968"/>
              <a:ext cx="62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55" name="AutoShape 35"/>
            <p:cNvCxnSpPr>
              <a:cxnSpLocks noChangeShapeType="1"/>
              <a:stCxn id="5145" idx="3"/>
              <a:endCxn id="5147" idx="1"/>
            </p:cNvCxnSpPr>
            <p:nvPr/>
          </p:nvCxnSpPr>
          <p:spPr bwMode="auto">
            <a:xfrm>
              <a:off x="3456" y="2208"/>
              <a:ext cx="52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56" name="AutoShape 36"/>
            <p:cNvCxnSpPr>
              <a:cxnSpLocks noChangeShapeType="1"/>
              <a:stCxn id="5143" idx="2"/>
              <a:endCxn id="5144" idx="0"/>
            </p:cNvCxnSpPr>
            <p:nvPr/>
          </p:nvCxnSpPr>
          <p:spPr bwMode="auto">
            <a:xfrm flipH="1">
              <a:off x="1272" y="2736"/>
              <a:ext cx="7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57" name="AutoShape 37"/>
            <p:cNvCxnSpPr>
              <a:cxnSpLocks noChangeShapeType="1"/>
              <a:stCxn id="5144" idx="2"/>
              <a:endCxn id="5149" idx="0"/>
            </p:cNvCxnSpPr>
            <p:nvPr/>
          </p:nvCxnSpPr>
          <p:spPr bwMode="auto">
            <a:xfrm flipH="1">
              <a:off x="1200" y="3312"/>
              <a:ext cx="72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58" name="AutoShape 38"/>
            <p:cNvCxnSpPr>
              <a:cxnSpLocks noChangeShapeType="1"/>
              <a:stCxn id="5145" idx="2"/>
              <a:endCxn id="5146" idx="0"/>
            </p:cNvCxnSpPr>
            <p:nvPr/>
          </p:nvCxnSpPr>
          <p:spPr bwMode="auto">
            <a:xfrm>
              <a:off x="2976" y="2400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3936" y="3408"/>
              <a:ext cx="6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no use</a:t>
              </a:r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3888" y="3792"/>
              <a:ext cx="7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no need</a:t>
              </a:r>
            </a:p>
          </p:txBody>
        </p:sp>
        <p:sp>
          <p:nvSpPr>
            <p:cNvPr id="5161" name="AutoShape 41"/>
            <p:cNvSpPr>
              <a:spLocks noChangeArrowheads="1"/>
            </p:cNvSpPr>
            <p:nvPr/>
          </p:nvSpPr>
          <p:spPr bwMode="auto">
            <a:xfrm>
              <a:off x="3888" y="3360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>
              <a:off x="3888" y="3792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63" name="AutoShape 43"/>
            <p:cNvCxnSpPr>
              <a:cxnSpLocks noChangeShapeType="1"/>
              <a:stCxn id="5144" idx="3"/>
              <a:endCxn id="5138" idx="1"/>
            </p:cNvCxnSpPr>
            <p:nvPr/>
          </p:nvCxnSpPr>
          <p:spPr bwMode="auto">
            <a:xfrm>
              <a:off x="1824" y="3120"/>
              <a:ext cx="38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64" name="AutoShape 44"/>
            <p:cNvCxnSpPr>
              <a:cxnSpLocks noChangeShapeType="1"/>
              <a:stCxn id="5150" idx="3"/>
              <a:endCxn id="5161" idx="1"/>
            </p:cNvCxnSpPr>
            <p:nvPr/>
          </p:nvCxnSpPr>
          <p:spPr bwMode="auto">
            <a:xfrm flipV="1">
              <a:off x="3504" y="3552"/>
              <a:ext cx="38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65" name="AutoShape 45"/>
            <p:cNvCxnSpPr>
              <a:cxnSpLocks noChangeShapeType="1"/>
              <a:stCxn id="5146" idx="3"/>
              <a:endCxn id="5148" idx="1"/>
            </p:cNvCxnSpPr>
            <p:nvPr/>
          </p:nvCxnSpPr>
          <p:spPr bwMode="auto">
            <a:xfrm>
              <a:off x="3552" y="2976"/>
              <a:ext cx="43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66" name="AutoShape 46"/>
            <p:cNvCxnSpPr>
              <a:cxnSpLocks noChangeShapeType="1"/>
              <a:stCxn id="5147" idx="2"/>
              <a:endCxn id="5148" idx="0"/>
            </p:cNvCxnSpPr>
            <p:nvPr/>
          </p:nvCxnSpPr>
          <p:spPr bwMode="auto">
            <a:xfrm flipH="1">
              <a:off x="4368" y="2688"/>
              <a:ext cx="216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67" name="AutoShape 47"/>
            <p:cNvCxnSpPr>
              <a:cxnSpLocks noChangeShapeType="1"/>
              <a:stCxn id="5150" idx="3"/>
              <a:endCxn id="5162" idx="1"/>
            </p:cNvCxnSpPr>
            <p:nvPr/>
          </p:nvCxnSpPr>
          <p:spPr bwMode="auto">
            <a:xfrm>
              <a:off x="3504" y="3648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Overview: analysis to synthesis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143000" y="1981200"/>
            <a:ext cx="2514600" cy="1371600"/>
          </a:xfrm>
          <a:prstGeom prst="flowChartAlternateProcess">
            <a:avLst/>
          </a:prstGeom>
          <a:solidFill>
            <a:srgbClr val="FF3F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Input Question</a:t>
            </a:r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562600" y="4876800"/>
            <a:ext cx="2514600" cy="1295400"/>
          </a:xfrm>
          <a:prstGeom prst="flowChartAlternateProcess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Output Text</a:t>
            </a:r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86400" y="2057400"/>
            <a:ext cx="2743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ANALYSIS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657600" y="2667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048000" y="3124200"/>
            <a:ext cx="2286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066800" y="4953000"/>
            <a:ext cx="2819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SYNTHESIS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962400" y="5562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/>
              <a:t>Combination and Generation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838200" y="990600"/>
            <a:ext cx="7440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Pair (combine) every concept with each of the rest.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798513" y="6096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triage</a:t>
            </a:r>
          </a:p>
        </p:txBody>
      </p:sp>
      <p:sp>
        <p:nvSpPr>
          <p:cNvPr id="6243" name="Text Box 99"/>
          <p:cNvSpPr txBox="1">
            <a:spLocks noChangeArrowheads="1"/>
          </p:cNvSpPr>
          <p:nvPr/>
        </p:nvSpPr>
        <p:spPr bwMode="auto">
          <a:xfrm>
            <a:off x="798513" y="567690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6244" name="Text Box 100"/>
          <p:cNvSpPr txBox="1">
            <a:spLocks noChangeArrowheads="1"/>
          </p:cNvSpPr>
          <p:nvPr/>
        </p:nvSpPr>
        <p:spPr bwMode="auto">
          <a:xfrm>
            <a:off x="798513" y="2809875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medicine</a:t>
            </a:r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798513" y="5257800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separation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798513" y="4772025"/>
            <a:ext cx="1258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scarcity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798513" y="1562100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deny treatment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798513" y="1971675"/>
            <a:ext cx="164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give treatment</a:t>
            </a: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798513" y="4278313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rationality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798513" y="2386013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fairness</a:t>
            </a:r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798513" y="3767138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use</a:t>
            </a:r>
          </a:p>
        </p:txBody>
      </p:sp>
      <p:sp>
        <p:nvSpPr>
          <p:cNvPr id="6252" name="Rectangle 108"/>
          <p:cNvSpPr>
            <a:spLocks noChangeArrowheads="1"/>
          </p:cNvSpPr>
          <p:nvPr/>
        </p:nvSpPr>
        <p:spPr bwMode="auto">
          <a:xfrm>
            <a:off x="798513" y="3268663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need</a:t>
            </a:r>
          </a:p>
        </p:txBody>
      </p:sp>
      <p:sp>
        <p:nvSpPr>
          <p:cNvPr id="6273" name="Text Box 129"/>
          <p:cNvSpPr txBox="1">
            <a:spLocks noChangeArrowheads="1"/>
          </p:cNvSpPr>
          <p:nvPr/>
        </p:nvSpPr>
        <p:spPr bwMode="auto">
          <a:xfrm>
            <a:off x="2474913" y="566261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triage</a:t>
            </a:r>
          </a:p>
        </p:txBody>
      </p:sp>
      <p:sp>
        <p:nvSpPr>
          <p:cNvPr id="6274" name="Text Box 130"/>
          <p:cNvSpPr txBox="1">
            <a:spLocks noChangeArrowheads="1"/>
          </p:cNvSpPr>
          <p:nvPr/>
        </p:nvSpPr>
        <p:spPr bwMode="auto">
          <a:xfrm>
            <a:off x="2474913" y="524351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2474913" y="2371725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medicine</a:t>
            </a:r>
          </a:p>
        </p:txBody>
      </p:sp>
      <p:sp>
        <p:nvSpPr>
          <p:cNvPr id="6276" name="Text Box 132"/>
          <p:cNvSpPr txBox="1">
            <a:spLocks noChangeArrowheads="1"/>
          </p:cNvSpPr>
          <p:nvPr/>
        </p:nvSpPr>
        <p:spPr bwMode="auto">
          <a:xfrm>
            <a:off x="2474913" y="4757738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separation</a:t>
            </a:r>
          </a:p>
        </p:txBody>
      </p:sp>
      <p:sp>
        <p:nvSpPr>
          <p:cNvPr id="6277" name="Text Box 133"/>
          <p:cNvSpPr txBox="1">
            <a:spLocks noChangeArrowheads="1"/>
          </p:cNvSpPr>
          <p:nvPr/>
        </p:nvSpPr>
        <p:spPr bwMode="auto">
          <a:xfrm>
            <a:off x="2474913" y="4264025"/>
            <a:ext cx="1258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scarcity</a:t>
            </a:r>
          </a:p>
        </p:txBody>
      </p:sp>
      <p:sp>
        <p:nvSpPr>
          <p:cNvPr id="6278" name="Text Box 134"/>
          <p:cNvSpPr txBox="1">
            <a:spLocks noChangeArrowheads="1"/>
          </p:cNvSpPr>
          <p:nvPr/>
        </p:nvSpPr>
        <p:spPr bwMode="auto">
          <a:xfrm>
            <a:off x="2474913" y="1562100"/>
            <a:ext cx="164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give treatment</a:t>
            </a:r>
          </a:p>
        </p:txBody>
      </p:sp>
      <p:sp>
        <p:nvSpPr>
          <p:cNvPr id="6279" name="Text Box 135"/>
          <p:cNvSpPr txBox="1">
            <a:spLocks noChangeArrowheads="1"/>
          </p:cNvSpPr>
          <p:nvPr/>
        </p:nvSpPr>
        <p:spPr bwMode="auto">
          <a:xfrm>
            <a:off x="2474913" y="3752850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rationality</a:t>
            </a:r>
          </a:p>
        </p:txBody>
      </p:sp>
      <p:sp>
        <p:nvSpPr>
          <p:cNvPr id="6280" name="Text Box 136"/>
          <p:cNvSpPr txBox="1">
            <a:spLocks noChangeArrowheads="1"/>
          </p:cNvSpPr>
          <p:nvPr/>
        </p:nvSpPr>
        <p:spPr bwMode="auto">
          <a:xfrm>
            <a:off x="2474913" y="1981200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fairness</a:t>
            </a:r>
          </a:p>
        </p:txBody>
      </p:sp>
      <p:sp>
        <p:nvSpPr>
          <p:cNvPr id="6281" name="Rectangle 137"/>
          <p:cNvSpPr>
            <a:spLocks noChangeArrowheads="1"/>
          </p:cNvSpPr>
          <p:nvPr/>
        </p:nvSpPr>
        <p:spPr bwMode="auto">
          <a:xfrm>
            <a:off x="2474913" y="3254375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use</a:t>
            </a:r>
          </a:p>
        </p:txBody>
      </p:sp>
      <p:sp>
        <p:nvSpPr>
          <p:cNvPr id="6282" name="Rectangle 138"/>
          <p:cNvSpPr>
            <a:spLocks noChangeArrowheads="1"/>
          </p:cNvSpPr>
          <p:nvPr/>
        </p:nvSpPr>
        <p:spPr bwMode="auto">
          <a:xfrm>
            <a:off x="2474913" y="2795588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need</a:t>
            </a:r>
          </a:p>
        </p:txBody>
      </p:sp>
      <p:sp>
        <p:nvSpPr>
          <p:cNvPr id="6283" name="Text Box 139"/>
          <p:cNvSpPr txBox="1">
            <a:spLocks noChangeArrowheads="1"/>
          </p:cNvSpPr>
          <p:nvPr/>
        </p:nvSpPr>
        <p:spPr bwMode="auto">
          <a:xfrm>
            <a:off x="4267200" y="5257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triage</a:t>
            </a:r>
          </a:p>
        </p:txBody>
      </p:sp>
      <p:sp>
        <p:nvSpPr>
          <p:cNvPr id="6284" name="Text Box 140"/>
          <p:cNvSpPr txBox="1">
            <a:spLocks noChangeArrowheads="1"/>
          </p:cNvSpPr>
          <p:nvPr/>
        </p:nvSpPr>
        <p:spPr bwMode="auto">
          <a:xfrm>
            <a:off x="4267200" y="47720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6285" name="Text Box 141"/>
          <p:cNvSpPr txBox="1">
            <a:spLocks noChangeArrowheads="1"/>
          </p:cNvSpPr>
          <p:nvPr/>
        </p:nvSpPr>
        <p:spPr bwMode="auto">
          <a:xfrm>
            <a:off x="4151313" y="1971675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medicine</a:t>
            </a:r>
          </a:p>
        </p:txBody>
      </p:sp>
      <p:sp>
        <p:nvSpPr>
          <p:cNvPr id="6286" name="Text Box 142"/>
          <p:cNvSpPr txBox="1">
            <a:spLocks noChangeArrowheads="1"/>
          </p:cNvSpPr>
          <p:nvPr/>
        </p:nvSpPr>
        <p:spPr bwMode="auto">
          <a:xfrm>
            <a:off x="4267200" y="4278313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separation</a:t>
            </a:r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4267200" y="376713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scarcity</a:t>
            </a: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4267200" y="3268663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rationality</a:t>
            </a:r>
          </a:p>
        </p:txBody>
      </p:sp>
      <p:sp>
        <p:nvSpPr>
          <p:cNvPr id="6289" name="Text Box 145"/>
          <p:cNvSpPr txBox="1">
            <a:spLocks noChangeArrowheads="1"/>
          </p:cNvSpPr>
          <p:nvPr/>
        </p:nvSpPr>
        <p:spPr bwMode="auto">
          <a:xfrm>
            <a:off x="4267200" y="1562100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fairness</a:t>
            </a:r>
          </a:p>
        </p:txBody>
      </p:sp>
      <p:sp>
        <p:nvSpPr>
          <p:cNvPr id="6290" name="Rectangle 146"/>
          <p:cNvSpPr>
            <a:spLocks noChangeArrowheads="1"/>
          </p:cNvSpPr>
          <p:nvPr/>
        </p:nvSpPr>
        <p:spPr bwMode="auto">
          <a:xfrm>
            <a:off x="4151313" y="2809875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use</a:t>
            </a:r>
          </a:p>
        </p:txBody>
      </p:sp>
      <p:sp>
        <p:nvSpPr>
          <p:cNvPr id="6291" name="Rectangle 147"/>
          <p:cNvSpPr>
            <a:spLocks noChangeArrowheads="1"/>
          </p:cNvSpPr>
          <p:nvPr/>
        </p:nvSpPr>
        <p:spPr bwMode="auto">
          <a:xfrm>
            <a:off x="4151313" y="2386013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need</a:t>
            </a:r>
          </a:p>
        </p:txBody>
      </p:sp>
      <p:sp>
        <p:nvSpPr>
          <p:cNvPr id="6292" name="Text Box 148"/>
          <p:cNvSpPr txBox="1">
            <a:spLocks noChangeArrowheads="1"/>
          </p:cNvSpPr>
          <p:nvPr/>
        </p:nvSpPr>
        <p:spPr bwMode="auto">
          <a:xfrm>
            <a:off x="5516563" y="47720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triage</a:t>
            </a:r>
          </a:p>
        </p:txBody>
      </p:sp>
      <p:sp>
        <p:nvSpPr>
          <p:cNvPr id="6293" name="Text Box 149"/>
          <p:cNvSpPr txBox="1">
            <a:spLocks noChangeArrowheads="1"/>
          </p:cNvSpPr>
          <p:nvPr/>
        </p:nvSpPr>
        <p:spPr bwMode="auto">
          <a:xfrm>
            <a:off x="5516563" y="427831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6294" name="Text Box 150"/>
          <p:cNvSpPr txBox="1">
            <a:spLocks noChangeArrowheads="1"/>
          </p:cNvSpPr>
          <p:nvPr/>
        </p:nvSpPr>
        <p:spPr bwMode="auto">
          <a:xfrm>
            <a:off x="5516563" y="1562100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medicine</a:t>
            </a:r>
          </a:p>
        </p:txBody>
      </p:sp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5556250" y="3767138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separation</a:t>
            </a:r>
          </a:p>
        </p:txBody>
      </p:sp>
      <p:sp>
        <p:nvSpPr>
          <p:cNvPr id="6296" name="Text Box 152"/>
          <p:cNvSpPr txBox="1">
            <a:spLocks noChangeArrowheads="1"/>
          </p:cNvSpPr>
          <p:nvPr/>
        </p:nvSpPr>
        <p:spPr bwMode="auto">
          <a:xfrm>
            <a:off x="5516563" y="3268663"/>
            <a:ext cx="1341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scarcity</a:t>
            </a:r>
          </a:p>
        </p:txBody>
      </p:sp>
      <p:sp>
        <p:nvSpPr>
          <p:cNvPr id="6297" name="Text Box 153"/>
          <p:cNvSpPr txBox="1">
            <a:spLocks noChangeArrowheads="1"/>
          </p:cNvSpPr>
          <p:nvPr/>
        </p:nvSpPr>
        <p:spPr bwMode="auto">
          <a:xfrm>
            <a:off x="5516563" y="2809875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rationality</a:t>
            </a:r>
          </a:p>
        </p:txBody>
      </p:sp>
      <p:sp>
        <p:nvSpPr>
          <p:cNvPr id="6298" name="Rectangle 154"/>
          <p:cNvSpPr>
            <a:spLocks noChangeArrowheads="1"/>
          </p:cNvSpPr>
          <p:nvPr/>
        </p:nvSpPr>
        <p:spPr bwMode="auto">
          <a:xfrm>
            <a:off x="5516563" y="2386013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use</a:t>
            </a:r>
          </a:p>
        </p:txBody>
      </p:sp>
      <p:sp>
        <p:nvSpPr>
          <p:cNvPr id="6299" name="Rectangle 155"/>
          <p:cNvSpPr>
            <a:spLocks noChangeArrowheads="1"/>
          </p:cNvSpPr>
          <p:nvPr/>
        </p:nvSpPr>
        <p:spPr bwMode="auto">
          <a:xfrm>
            <a:off x="5516563" y="1971675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 need</a:t>
            </a:r>
          </a:p>
        </p:txBody>
      </p:sp>
      <p:sp>
        <p:nvSpPr>
          <p:cNvPr id="6307" name="Line 163"/>
          <p:cNvSpPr>
            <a:spLocks noChangeShapeType="1"/>
          </p:cNvSpPr>
          <p:nvPr/>
        </p:nvSpPr>
        <p:spPr bwMode="auto">
          <a:xfrm>
            <a:off x="914400" y="1981200"/>
            <a:ext cx="7010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8" name="Line 164"/>
          <p:cNvSpPr>
            <a:spLocks noChangeShapeType="1"/>
          </p:cNvSpPr>
          <p:nvPr/>
        </p:nvSpPr>
        <p:spPr bwMode="auto">
          <a:xfrm>
            <a:off x="914400" y="2438400"/>
            <a:ext cx="7010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09" name="Line 165"/>
          <p:cNvSpPr>
            <a:spLocks noChangeShapeType="1"/>
          </p:cNvSpPr>
          <p:nvPr/>
        </p:nvSpPr>
        <p:spPr bwMode="auto">
          <a:xfrm>
            <a:off x="838200" y="2819400"/>
            <a:ext cx="7010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0" name="Line 166"/>
          <p:cNvSpPr>
            <a:spLocks noChangeShapeType="1"/>
          </p:cNvSpPr>
          <p:nvPr/>
        </p:nvSpPr>
        <p:spPr bwMode="auto">
          <a:xfrm>
            <a:off x="2514600" y="1600200"/>
            <a:ext cx="0" cy="495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7908925" y="1489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6312" name="Text Box 168"/>
          <p:cNvSpPr txBox="1">
            <a:spLocks noChangeArrowheads="1"/>
          </p:cNvSpPr>
          <p:nvPr/>
        </p:nvSpPr>
        <p:spPr bwMode="auto">
          <a:xfrm>
            <a:off x="5257800" y="51816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From 11 words we can get 10+9+… = 55 pairs!</a:t>
            </a:r>
          </a:p>
          <a:p>
            <a:r>
              <a:rPr lang="en-US"/>
              <a:t>Or 120 triplets!</a:t>
            </a:r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8001000" y="2057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7924800" y="2514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/>
              <a:t>Comparing Theories with Charts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60463" y="990600"/>
            <a:ext cx="6821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Example: Contrast Lawrence Vesey’s Theory of Mission Change</a:t>
            </a:r>
            <a:br>
              <a:rPr lang="en-US" sz="2000"/>
            </a:br>
            <a:r>
              <a:rPr lang="en-US" sz="2000"/>
              <a:t>in Higher Education  with Collins’ Theory of Curriculum Goals</a:t>
            </a:r>
            <a:br>
              <a:rPr lang="en-US" sz="2000"/>
            </a:br>
            <a:r>
              <a:rPr lang="en-US" sz="2000"/>
              <a:t> with examples from U. S. history.</a:t>
            </a:r>
          </a:p>
        </p:txBody>
      </p:sp>
      <p:graphicFrame>
        <p:nvGraphicFramePr>
          <p:cNvPr id="8240" name="Group 48"/>
          <p:cNvGraphicFramePr>
            <a:graphicFrameLocks noGrp="1"/>
          </p:cNvGraphicFramePr>
          <p:nvPr/>
        </p:nvGraphicFramePr>
        <p:xfrm>
          <a:off x="1143000" y="2057400"/>
          <a:ext cx="6858000" cy="410464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Collins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Vesey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Social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Discipline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Piety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Religion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Clergy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Preparation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Public 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Profession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Profession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Research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Post WWII</a:t>
                      </a:r>
                      <a:b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</a:b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“Hard Science”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Science,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Profession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Common 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Liberal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Arts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Chart to Text</a:t>
            </a:r>
          </a:p>
        </p:txBody>
      </p:sp>
      <p:graphicFrame>
        <p:nvGraphicFramePr>
          <p:cNvPr id="14383" name="Group 47"/>
          <p:cNvGraphicFramePr>
            <a:graphicFrameLocks noGrp="1"/>
          </p:cNvGraphicFramePr>
          <p:nvPr/>
        </p:nvGraphicFramePr>
        <p:xfrm>
          <a:off x="1143000" y="1752600"/>
          <a:ext cx="3429000" cy="1641476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Collins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Vesey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Discipline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Piety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Religion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</a:tr>
            </a:tbl>
          </a:graphicData>
        </a:graphic>
      </p:graphicFrame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183188" y="1600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is “webbing”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239000" y="23622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/>
              <a:t>Status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562600" y="3429000"/>
            <a:ext cx="1489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Discipline &amp;</a:t>
            </a:r>
          </a:p>
          <a:p>
            <a:pPr>
              <a:spcBef>
                <a:spcPct val="20000"/>
              </a:spcBef>
            </a:pPr>
            <a:r>
              <a:rPr lang="en-US" sz="2000"/>
              <a:t>Piety</a:t>
            </a:r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7218363" y="3941763"/>
            <a:ext cx="1262062" cy="4984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Religion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334000" y="3276600"/>
            <a:ext cx="16764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7162800" y="38100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6934200" y="2057400"/>
            <a:ext cx="1676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441325" y="4343400"/>
            <a:ext cx="525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You might generate the follow statement: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1355725" y="4911725"/>
            <a:ext cx="6261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The discipline and piety mission of early colleges</a:t>
            </a:r>
            <a:br>
              <a:rPr lang="en-US" i="1"/>
            </a:br>
            <a:r>
              <a:rPr lang="en-US" i="1"/>
              <a:t>was to confer a special status, “True Believer,”</a:t>
            </a:r>
          </a:p>
          <a:p>
            <a:r>
              <a:rPr lang="en-US" i="1"/>
              <a:t> on those who received the Baccalaureate degree.</a:t>
            </a:r>
            <a:endParaRPr lang="en-US"/>
          </a:p>
        </p:txBody>
      </p:sp>
      <p:cxnSp>
        <p:nvCxnSpPr>
          <p:cNvPr id="14394" name="AutoShape 58"/>
          <p:cNvCxnSpPr>
            <a:cxnSpLocks noChangeShapeType="1"/>
            <a:stCxn id="14391" idx="3"/>
            <a:endCxn id="14389" idx="7"/>
          </p:cNvCxnSpPr>
          <p:nvPr/>
        </p:nvCxnSpPr>
        <p:spPr bwMode="auto">
          <a:xfrm flipH="1">
            <a:off x="6764338" y="2968625"/>
            <a:ext cx="41592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5" name="AutoShape 59"/>
          <p:cNvCxnSpPr>
            <a:cxnSpLocks noChangeShapeType="1"/>
            <a:stCxn id="14389" idx="5"/>
            <a:endCxn id="14390" idx="2"/>
          </p:cNvCxnSpPr>
          <p:nvPr/>
        </p:nvCxnSpPr>
        <p:spPr bwMode="auto">
          <a:xfrm>
            <a:off x="6764338" y="4122738"/>
            <a:ext cx="398462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6" name="AutoShape 60"/>
          <p:cNvCxnSpPr>
            <a:cxnSpLocks noChangeShapeType="1"/>
            <a:stCxn id="14391" idx="4"/>
            <a:endCxn id="14390" idx="0"/>
          </p:cNvCxnSpPr>
          <p:nvPr/>
        </p:nvCxnSpPr>
        <p:spPr bwMode="auto">
          <a:xfrm>
            <a:off x="7772400" y="3124200"/>
            <a:ext cx="228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and Formal &amp; Critical Discourse</a:t>
            </a:r>
          </a:p>
        </p:txBody>
      </p:sp>
      <p:sp>
        <p:nvSpPr>
          <p:cNvPr id="61443" name="Oval 1027"/>
          <p:cNvSpPr>
            <a:spLocks noChangeArrowheads="1"/>
          </p:cNvSpPr>
          <p:nvPr/>
        </p:nvSpPr>
        <p:spPr bwMode="auto">
          <a:xfrm>
            <a:off x="1524000" y="2133600"/>
            <a:ext cx="6248400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4" name="AutoShape 1028"/>
          <p:cNvSpPr>
            <a:spLocks noChangeArrowheads="1"/>
          </p:cNvSpPr>
          <p:nvPr/>
        </p:nvSpPr>
        <p:spPr bwMode="auto">
          <a:xfrm>
            <a:off x="4343400" y="4038600"/>
            <a:ext cx="2362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Rectangle 1029"/>
          <p:cNvSpPr>
            <a:spLocks noChangeArrowheads="1"/>
          </p:cNvSpPr>
          <p:nvPr/>
        </p:nvSpPr>
        <p:spPr bwMode="auto">
          <a:xfrm>
            <a:off x="3946525" y="2362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Informal</a:t>
            </a:r>
          </a:p>
        </p:txBody>
      </p:sp>
      <p:sp>
        <p:nvSpPr>
          <p:cNvPr id="61446" name="Rectangle 1030"/>
          <p:cNvSpPr>
            <a:spLocks noChangeArrowheads="1"/>
          </p:cNvSpPr>
          <p:nvPr/>
        </p:nvSpPr>
        <p:spPr bwMode="auto">
          <a:xfrm>
            <a:off x="2590800" y="3810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Formal</a:t>
            </a:r>
          </a:p>
        </p:txBody>
      </p:sp>
      <p:sp>
        <p:nvSpPr>
          <p:cNvPr id="61447" name="Rectangle 1031"/>
          <p:cNvSpPr>
            <a:spLocks noChangeArrowheads="1"/>
          </p:cNvSpPr>
          <p:nvPr/>
        </p:nvSpPr>
        <p:spPr bwMode="auto">
          <a:xfrm>
            <a:off x="4572000" y="4114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Critical</a:t>
            </a:r>
          </a:p>
        </p:txBody>
      </p:sp>
      <p:sp>
        <p:nvSpPr>
          <p:cNvPr id="61448" name="Oval 1032"/>
          <p:cNvSpPr>
            <a:spLocks noChangeArrowheads="1"/>
          </p:cNvSpPr>
          <p:nvPr/>
        </p:nvSpPr>
        <p:spPr bwMode="auto">
          <a:xfrm>
            <a:off x="457200" y="3124200"/>
            <a:ext cx="5410200" cy="2362200"/>
          </a:xfrm>
          <a:prstGeom prst="ellips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Concepts</a:t>
            </a:r>
          </a:p>
        </p:txBody>
      </p:sp>
      <p:sp>
        <p:nvSpPr>
          <p:cNvPr id="62467" name="Oval 1027"/>
          <p:cNvSpPr>
            <a:spLocks noChangeArrowheads="1"/>
          </p:cNvSpPr>
          <p:nvPr/>
        </p:nvSpPr>
        <p:spPr bwMode="auto">
          <a:xfrm>
            <a:off x="1524000" y="2133600"/>
            <a:ext cx="6248400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8" name="Oval 1028"/>
          <p:cNvSpPr>
            <a:spLocks noChangeArrowheads="1"/>
          </p:cNvSpPr>
          <p:nvPr/>
        </p:nvSpPr>
        <p:spPr bwMode="auto">
          <a:xfrm>
            <a:off x="457200" y="3124200"/>
            <a:ext cx="5410200" cy="2362200"/>
          </a:xfrm>
          <a:prstGeom prst="ellips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9" name="AutoShape 1029"/>
          <p:cNvSpPr>
            <a:spLocks noChangeArrowheads="1"/>
          </p:cNvSpPr>
          <p:nvPr/>
        </p:nvSpPr>
        <p:spPr bwMode="auto">
          <a:xfrm>
            <a:off x="3810000" y="2895600"/>
            <a:ext cx="14478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1030"/>
          <p:cNvSpPr>
            <a:spLocks noChangeArrowheads="1"/>
          </p:cNvSpPr>
          <p:nvPr/>
        </p:nvSpPr>
        <p:spPr bwMode="auto">
          <a:xfrm>
            <a:off x="3848100" y="4800600"/>
            <a:ext cx="14478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AutoShape 1031"/>
          <p:cNvSpPr>
            <a:spLocks noChangeArrowheads="1"/>
          </p:cNvSpPr>
          <p:nvPr/>
        </p:nvSpPr>
        <p:spPr bwMode="auto">
          <a:xfrm>
            <a:off x="5334000" y="3962400"/>
            <a:ext cx="14478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Rectangle 1032"/>
          <p:cNvSpPr>
            <a:spLocks noChangeArrowheads="1"/>
          </p:cNvSpPr>
          <p:nvPr/>
        </p:nvSpPr>
        <p:spPr bwMode="auto">
          <a:xfrm>
            <a:off x="4168775" y="28956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Cause</a:t>
            </a:r>
          </a:p>
        </p:txBody>
      </p:sp>
      <p:sp>
        <p:nvSpPr>
          <p:cNvPr id="62473" name="Rectangle 1033"/>
          <p:cNvSpPr>
            <a:spLocks noChangeArrowheads="1"/>
          </p:cNvSpPr>
          <p:nvPr/>
        </p:nvSpPr>
        <p:spPr bwMode="auto">
          <a:xfrm>
            <a:off x="5334000" y="4022725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Argument</a:t>
            </a:r>
          </a:p>
        </p:txBody>
      </p:sp>
      <p:sp>
        <p:nvSpPr>
          <p:cNvPr id="62474" name="Rectangle 1034"/>
          <p:cNvSpPr>
            <a:spLocks noChangeArrowheads="1"/>
          </p:cNvSpPr>
          <p:nvPr/>
        </p:nvSpPr>
        <p:spPr bwMode="auto">
          <a:xfrm>
            <a:off x="4114800" y="482123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Ethics</a:t>
            </a:r>
            <a:endParaRPr lang="en-US">
              <a:latin typeface="Times" pitchFamily="-105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Causation Examples</a:t>
            </a:r>
          </a:p>
        </p:txBody>
      </p:sp>
      <p:sp>
        <p:nvSpPr>
          <p:cNvPr id="63491" name="Rectangle 1027"/>
          <p:cNvSpPr>
            <a:spLocks noChangeArrowheads="1"/>
          </p:cNvSpPr>
          <p:nvPr/>
        </p:nvSpPr>
        <p:spPr bwMode="auto">
          <a:xfrm>
            <a:off x="591185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Formal</a:t>
            </a:r>
          </a:p>
        </p:txBody>
      </p:sp>
      <p:sp>
        <p:nvSpPr>
          <p:cNvPr id="63492" name="Rectangle 1028"/>
          <p:cNvSpPr>
            <a:spLocks noChangeArrowheads="1"/>
          </p:cNvSpPr>
          <p:nvPr/>
        </p:nvSpPr>
        <p:spPr bwMode="auto">
          <a:xfrm>
            <a:off x="7359650" y="556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Informal</a:t>
            </a:r>
          </a:p>
        </p:txBody>
      </p:sp>
      <p:sp>
        <p:nvSpPr>
          <p:cNvPr id="63493" name="AutoShape 1029"/>
          <p:cNvSpPr>
            <a:spLocks noChangeArrowheads="1"/>
          </p:cNvSpPr>
          <p:nvPr/>
        </p:nvSpPr>
        <p:spPr bwMode="auto">
          <a:xfrm>
            <a:off x="2559050" y="1981200"/>
            <a:ext cx="16002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4" name="Rectangle 1030"/>
          <p:cNvSpPr>
            <a:spLocks noChangeArrowheads="1"/>
          </p:cNvSpPr>
          <p:nvPr/>
        </p:nvSpPr>
        <p:spPr bwMode="auto">
          <a:xfrm>
            <a:off x="2711450" y="21336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CAUSE</a:t>
            </a:r>
            <a:endParaRPr lang="en-US">
              <a:latin typeface="Times" pitchFamily="-105" charset="0"/>
            </a:endParaRPr>
          </a:p>
        </p:txBody>
      </p:sp>
      <p:sp>
        <p:nvSpPr>
          <p:cNvPr id="63495" name="AutoShape 1031"/>
          <p:cNvSpPr>
            <a:spLocks noChangeArrowheads="1"/>
          </p:cNvSpPr>
          <p:nvPr/>
        </p:nvSpPr>
        <p:spPr bwMode="auto">
          <a:xfrm>
            <a:off x="4730750" y="1676400"/>
            <a:ext cx="16002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6" name="Rectangle 1032"/>
          <p:cNvSpPr>
            <a:spLocks noChangeArrowheads="1"/>
          </p:cNvSpPr>
          <p:nvPr/>
        </p:nvSpPr>
        <p:spPr bwMode="auto">
          <a:xfrm>
            <a:off x="4973638" y="1752600"/>
            <a:ext cx="111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Change</a:t>
            </a:r>
          </a:p>
          <a:p>
            <a:pPr eaLnBrk="0" hangingPunct="0"/>
            <a:r>
              <a:rPr lang="en-US">
                <a:latin typeface="Times" pitchFamily="-105" charset="0"/>
              </a:rPr>
              <a:t>Agent</a:t>
            </a:r>
          </a:p>
        </p:txBody>
      </p:sp>
      <p:sp>
        <p:nvSpPr>
          <p:cNvPr id="63497" name="AutoShape 1033"/>
          <p:cNvSpPr>
            <a:spLocks noChangeArrowheads="1"/>
          </p:cNvSpPr>
          <p:nvPr/>
        </p:nvSpPr>
        <p:spPr bwMode="auto">
          <a:xfrm>
            <a:off x="4311650" y="3962400"/>
            <a:ext cx="16002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8" name="Rectangle 1034"/>
          <p:cNvSpPr>
            <a:spLocks noChangeArrowheads="1"/>
          </p:cNvSpPr>
          <p:nvPr/>
        </p:nvSpPr>
        <p:spPr bwMode="auto">
          <a:xfrm>
            <a:off x="4325938" y="42672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Antecedent</a:t>
            </a:r>
          </a:p>
        </p:txBody>
      </p:sp>
      <p:sp>
        <p:nvSpPr>
          <p:cNvPr id="63499" name="AutoShape 1035"/>
          <p:cNvSpPr>
            <a:spLocks noChangeArrowheads="1"/>
          </p:cNvSpPr>
          <p:nvPr/>
        </p:nvSpPr>
        <p:spPr bwMode="auto">
          <a:xfrm>
            <a:off x="914400" y="3429000"/>
            <a:ext cx="28956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0" name="Rectangle 1036"/>
          <p:cNvSpPr>
            <a:spLocks noChangeArrowheads="1"/>
          </p:cNvSpPr>
          <p:nvPr/>
        </p:nvSpPr>
        <p:spPr bwMode="auto">
          <a:xfrm>
            <a:off x="1339850" y="3657600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Operationalization</a:t>
            </a:r>
          </a:p>
        </p:txBody>
      </p:sp>
      <p:sp>
        <p:nvSpPr>
          <p:cNvPr id="63501" name="AutoShape 1037"/>
          <p:cNvSpPr>
            <a:spLocks noChangeArrowheads="1"/>
          </p:cNvSpPr>
          <p:nvPr/>
        </p:nvSpPr>
        <p:spPr bwMode="auto">
          <a:xfrm>
            <a:off x="1644650" y="49530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Rectangle 1038"/>
          <p:cNvSpPr>
            <a:spLocks noChangeArrowheads="1"/>
          </p:cNvSpPr>
          <p:nvPr/>
        </p:nvSpPr>
        <p:spPr bwMode="auto">
          <a:xfrm>
            <a:off x="1720850" y="5105400"/>
            <a:ext cx="1690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Independent</a:t>
            </a:r>
          </a:p>
          <a:p>
            <a:pPr eaLnBrk="0" hangingPunct="0"/>
            <a:r>
              <a:rPr lang="en-US">
                <a:latin typeface="Times" pitchFamily="-105" charset="0"/>
              </a:rPr>
              <a:t>Variable</a:t>
            </a:r>
          </a:p>
        </p:txBody>
      </p:sp>
      <p:cxnSp>
        <p:nvCxnSpPr>
          <p:cNvPr id="63503" name="AutoShape 1039"/>
          <p:cNvCxnSpPr>
            <a:cxnSpLocks noChangeShapeType="1"/>
            <a:stCxn id="63497" idx="0"/>
            <a:endCxn id="63493" idx="2"/>
          </p:cNvCxnSpPr>
          <p:nvPr/>
        </p:nvCxnSpPr>
        <p:spPr bwMode="auto">
          <a:xfrm flipH="1" flipV="1">
            <a:off x="3359150" y="2895600"/>
            <a:ext cx="1752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04" name="AutoShape 1040"/>
          <p:cNvCxnSpPr>
            <a:cxnSpLocks noChangeShapeType="1"/>
            <a:stCxn id="63499" idx="2"/>
            <a:endCxn id="63501" idx="0"/>
          </p:cNvCxnSpPr>
          <p:nvPr/>
        </p:nvCxnSpPr>
        <p:spPr bwMode="auto">
          <a:xfrm>
            <a:off x="2362200" y="4267200"/>
            <a:ext cx="19685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05" name="AutoShape 1041"/>
          <p:cNvCxnSpPr>
            <a:cxnSpLocks noChangeShapeType="1"/>
            <a:stCxn id="63493" idx="3"/>
            <a:endCxn id="63495" idx="1"/>
          </p:cNvCxnSpPr>
          <p:nvPr/>
        </p:nvCxnSpPr>
        <p:spPr bwMode="auto">
          <a:xfrm flipV="1">
            <a:off x="4159250" y="2133600"/>
            <a:ext cx="5715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506" name="AutoShape 1042"/>
          <p:cNvCxnSpPr>
            <a:cxnSpLocks noChangeShapeType="1"/>
            <a:stCxn id="63502" idx="3"/>
            <a:endCxn id="63497" idx="2"/>
          </p:cNvCxnSpPr>
          <p:nvPr/>
        </p:nvCxnSpPr>
        <p:spPr bwMode="auto">
          <a:xfrm flipV="1">
            <a:off x="3411538" y="4876800"/>
            <a:ext cx="1700212" cy="639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3507" name="Arc 1043"/>
          <p:cNvSpPr>
            <a:spLocks/>
          </p:cNvSpPr>
          <p:nvPr/>
        </p:nvSpPr>
        <p:spPr bwMode="auto">
          <a:xfrm>
            <a:off x="1600200" y="2209800"/>
            <a:ext cx="5562600" cy="408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641"/>
              <a:gd name="T2" fmla="*/ 21384 w 21600"/>
              <a:gd name="T3" fmla="*/ 24641 h 24641"/>
              <a:gd name="T4" fmla="*/ 0 w 21600"/>
              <a:gd name="T5" fmla="*/ 21600 h 24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4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7"/>
                  <a:pt x="21528" y="23633"/>
                  <a:pt x="21384" y="24641"/>
                </a:cubicBezTo>
              </a:path>
              <a:path w="21600" h="2464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7"/>
                  <a:pt x="21528" y="23633"/>
                  <a:pt x="21384" y="24641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Times" pitchFamily="-105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 Examples</a:t>
            </a:r>
          </a:p>
        </p:txBody>
      </p:sp>
      <p:sp>
        <p:nvSpPr>
          <p:cNvPr id="64515" name="Rectangle 1027"/>
          <p:cNvSpPr>
            <a:spLocks noChangeArrowheads="1"/>
          </p:cNvSpPr>
          <p:nvPr/>
        </p:nvSpPr>
        <p:spPr bwMode="auto">
          <a:xfrm>
            <a:off x="621665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Formal</a:t>
            </a:r>
          </a:p>
        </p:txBody>
      </p:sp>
      <p:sp>
        <p:nvSpPr>
          <p:cNvPr id="64516" name="Rectangle 1028"/>
          <p:cNvSpPr>
            <a:spLocks noChangeArrowheads="1"/>
          </p:cNvSpPr>
          <p:nvPr/>
        </p:nvSpPr>
        <p:spPr bwMode="auto">
          <a:xfrm>
            <a:off x="7664450" y="556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Informal</a:t>
            </a:r>
          </a:p>
        </p:txBody>
      </p:sp>
      <p:sp>
        <p:nvSpPr>
          <p:cNvPr id="64517" name="AutoShape 1029"/>
          <p:cNvSpPr>
            <a:spLocks noChangeArrowheads="1"/>
          </p:cNvSpPr>
          <p:nvPr/>
        </p:nvSpPr>
        <p:spPr bwMode="auto">
          <a:xfrm>
            <a:off x="2863850" y="1981200"/>
            <a:ext cx="201295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1030"/>
          <p:cNvSpPr>
            <a:spLocks noChangeArrowheads="1"/>
          </p:cNvSpPr>
          <p:nvPr/>
        </p:nvSpPr>
        <p:spPr bwMode="auto">
          <a:xfrm>
            <a:off x="5867400" y="1676400"/>
            <a:ext cx="2209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Rectangle 1031"/>
          <p:cNvSpPr>
            <a:spLocks noChangeArrowheads="1"/>
          </p:cNvSpPr>
          <p:nvPr/>
        </p:nvSpPr>
        <p:spPr bwMode="auto">
          <a:xfrm>
            <a:off x="2895600" y="2133600"/>
            <a:ext cx="199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ARGUMENT</a:t>
            </a:r>
            <a:endParaRPr lang="en-US">
              <a:latin typeface="Times" pitchFamily="-105" charset="0"/>
            </a:endParaRPr>
          </a:p>
        </p:txBody>
      </p:sp>
      <p:sp>
        <p:nvSpPr>
          <p:cNvPr id="64520" name="Rectangle 1032"/>
          <p:cNvSpPr>
            <a:spLocks noChangeArrowheads="1"/>
          </p:cNvSpPr>
          <p:nvPr/>
        </p:nvSpPr>
        <p:spPr bwMode="auto">
          <a:xfrm>
            <a:off x="6110288" y="1752600"/>
            <a:ext cx="169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Controversy</a:t>
            </a:r>
          </a:p>
        </p:txBody>
      </p:sp>
      <p:sp>
        <p:nvSpPr>
          <p:cNvPr id="64521" name="AutoShape 1033"/>
          <p:cNvSpPr>
            <a:spLocks noChangeArrowheads="1"/>
          </p:cNvSpPr>
          <p:nvPr/>
        </p:nvSpPr>
        <p:spPr bwMode="auto">
          <a:xfrm>
            <a:off x="4572000" y="3962400"/>
            <a:ext cx="13716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Rectangle 1034"/>
          <p:cNvSpPr>
            <a:spLocks noChangeArrowheads="1"/>
          </p:cNvSpPr>
          <p:nvPr/>
        </p:nvSpPr>
        <p:spPr bwMode="auto">
          <a:xfrm>
            <a:off x="4630738" y="4267200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Warrant</a:t>
            </a:r>
          </a:p>
        </p:txBody>
      </p:sp>
      <p:sp>
        <p:nvSpPr>
          <p:cNvPr id="64523" name="AutoShape 1035"/>
          <p:cNvSpPr>
            <a:spLocks noChangeArrowheads="1"/>
          </p:cNvSpPr>
          <p:nvPr/>
        </p:nvSpPr>
        <p:spPr bwMode="auto">
          <a:xfrm>
            <a:off x="1492250" y="3429000"/>
            <a:ext cx="163195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AutoShape 1036"/>
          <p:cNvSpPr>
            <a:spLocks noChangeArrowheads="1"/>
          </p:cNvSpPr>
          <p:nvPr/>
        </p:nvSpPr>
        <p:spPr bwMode="auto">
          <a:xfrm>
            <a:off x="1949450" y="49530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037"/>
          <p:cNvSpPr>
            <a:spLocks noChangeArrowheads="1"/>
          </p:cNvSpPr>
          <p:nvPr/>
        </p:nvSpPr>
        <p:spPr bwMode="auto">
          <a:xfrm>
            <a:off x="2330450" y="53340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Premise</a:t>
            </a:r>
          </a:p>
        </p:txBody>
      </p:sp>
      <p:cxnSp>
        <p:nvCxnSpPr>
          <p:cNvPr id="64526" name="AutoShape 1038"/>
          <p:cNvCxnSpPr>
            <a:cxnSpLocks noChangeShapeType="1"/>
            <a:stCxn id="64521" idx="0"/>
            <a:endCxn id="64517" idx="2"/>
          </p:cNvCxnSpPr>
          <p:nvPr/>
        </p:nvCxnSpPr>
        <p:spPr bwMode="auto">
          <a:xfrm flipH="1" flipV="1">
            <a:off x="3870325" y="2819400"/>
            <a:ext cx="138747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27" name="AutoShape 1039"/>
          <p:cNvCxnSpPr>
            <a:cxnSpLocks noChangeShapeType="1"/>
            <a:stCxn id="64523" idx="2"/>
            <a:endCxn id="64524" idx="0"/>
          </p:cNvCxnSpPr>
          <p:nvPr/>
        </p:nvCxnSpPr>
        <p:spPr bwMode="auto">
          <a:xfrm>
            <a:off x="2308225" y="4267200"/>
            <a:ext cx="555625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28" name="AutoShape 1040"/>
          <p:cNvCxnSpPr>
            <a:cxnSpLocks noChangeShapeType="1"/>
            <a:stCxn id="64517" idx="3"/>
            <a:endCxn id="64518" idx="1"/>
          </p:cNvCxnSpPr>
          <p:nvPr/>
        </p:nvCxnSpPr>
        <p:spPr bwMode="auto">
          <a:xfrm flipV="1">
            <a:off x="4876800" y="2019300"/>
            <a:ext cx="990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29" name="AutoShape 1041"/>
          <p:cNvCxnSpPr>
            <a:cxnSpLocks noChangeShapeType="1"/>
            <a:endCxn id="64521" idx="2"/>
          </p:cNvCxnSpPr>
          <p:nvPr/>
        </p:nvCxnSpPr>
        <p:spPr bwMode="auto">
          <a:xfrm flipV="1">
            <a:off x="3771900" y="4876800"/>
            <a:ext cx="14859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30" name="Rectangle 1042"/>
          <p:cNvSpPr>
            <a:spLocks noChangeArrowheads="1"/>
          </p:cNvSpPr>
          <p:nvPr/>
        </p:nvSpPr>
        <p:spPr bwMode="auto">
          <a:xfrm>
            <a:off x="1600200" y="36576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Syllogism</a:t>
            </a:r>
          </a:p>
        </p:txBody>
      </p:sp>
      <p:sp>
        <p:nvSpPr>
          <p:cNvPr id="64531" name="Arc 1043"/>
          <p:cNvSpPr>
            <a:spLocks/>
          </p:cNvSpPr>
          <p:nvPr/>
        </p:nvSpPr>
        <p:spPr bwMode="auto">
          <a:xfrm>
            <a:off x="1905000" y="2209800"/>
            <a:ext cx="5562600" cy="408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641"/>
              <a:gd name="T2" fmla="*/ 21384 w 21600"/>
              <a:gd name="T3" fmla="*/ 24641 h 24641"/>
              <a:gd name="T4" fmla="*/ 0 w 21600"/>
              <a:gd name="T5" fmla="*/ 21600 h 24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4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7"/>
                  <a:pt x="21528" y="23633"/>
                  <a:pt x="21384" y="24641"/>
                </a:cubicBezTo>
              </a:path>
              <a:path w="21600" h="2464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7"/>
                  <a:pt x="21528" y="23633"/>
                  <a:pt x="21384" y="24641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Times" pitchFamily="-105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 Examples</a:t>
            </a:r>
          </a:p>
        </p:txBody>
      </p:sp>
      <p:sp>
        <p:nvSpPr>
          <p:cNvPr id="65539" name="Rectangle 1027"/>
          <p:cNvSpPr>
            <a:spLocks noChangeArrowheads="1"/>
          </p:cNvSpPr>
          <p:nvPr/>
        </p:nvSpPr>
        <p:spPr bwMode="auto">
          <a:xfrm>
            <a:off x="621665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Formal</a:t>
            </a:r>
          </a:p>
        </p:txBody>
      </p:sp>
      <p:sp>
        <p:nvSpPr>
          <p:cNvPr id="65540" name="Rectangle 1028"/>
          <p:cNvSpPr>
            <a:spLocks noChangeArrowheads="1"/>
          </p:cNvSpPr>
          <p:nvPr/>
        </p:nvSpPr>
        <p:spPr bwMode="auto">
          <a:xfrm>
            <a:off x="7664450" y="556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>
                <a:latin typeface="Times" pitchFamily="-105" charset="0"/>
              </a:rPr>
              <a:t>Informal</a:t>
            </a:r>
          </a:p>
        </p:txBody>
      </p:sp>
      <p:sp>
        <p:nvSpPr>
          <p:cNvPr id="65541" name="AutoShape 1029"/>
          <p:cNvSpPr>
            <a:spLocks noChangeArrowheads="1"/>
          </p:cNvSpPr>
          <p:nvPr/>
        </p:nvSpPr>
        <p:spPr bwMode="auto">
          <a:xfrm>
            <a:off x="2863850" y="1981200"/>
            <a:ext cx="201295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1030"/>
          <p:cNvSpPr>
            <a:spLocks noChangeArrowheads="1"/>
          </p:cNvSpPr>
          <p:nvPr/>
        </p:nvSpPr>
        <p:spPr bwMode="auto">
          <a:xfrm>
            <a:off x="5867400" y="1676400"/>
            <a:ext cx="2209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Rectangle 1031"/>
          <p:cNvSpPr>
            <a:spLocks noChangeArrowheads="1"/>
          </p:cNvSpPr>
          <p:nvPr/>
        </p:nvSpPr>
        <p:spPr bwMode="auto">
          <a:xfrm>
            <a:off x="3159125" y="21336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imes" pitchFamily="-105" charset="0"/>
              </a:rPr>
              <a:t>ETHICS</a:t>
            </a:r>
            <a:endParaRPr lang="en-US">
              <a:latin typeface="Times" pitchFamily="-105" charset="0"/>
            </a:endParaRPr>
          </a:p>
        </p:txBody>
      </p:sp>
      <p:sp>
        <p:nvSpPr>
          <p:cNvPr id="65544" name="Rectangle 1032"/>
          <p:cNvSpPr>
            <a:spLocks noChangeArrowheads="1"/>
          </p:cNvSpPr>
          <p:nvPr/>
        </p:nvSpPr>
        <p:spPr bwMode="auto">
          <a:xfrm>
            <a:off x="6110288" y="1752600"/>
            <a:ext cx="152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Reputation</a:t>
            </a:r>
          </a:p>
        </p:txBody>
      </p:sp>
      <p:sp>
        <p:nvSpPr>
          <p:cNvPr id="65545" name="AutoShape 1033"/>
          <p:cNvSpPr>
            <a:spLocks noChangeArrowheads="1"/>
          </p:cNvSpPr>
          <p:nvPr/>
        </p:nvSpPr>
        <p:spPr bwMode="auto">
          <a:xfrm>
            <a:off x="3352800" y="3429000"/>
            <a:ext cx="18288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6" name="Rectangle 1034"/>
          <p:cNvSpPr>
            <a:spLocks noChangeArrowheads="1"/>
          </p:cNvSpPr>
          <p:nvPr/>
        </p:nvSpPr>
        <p:spPr bwMode="auto">
          <a:xfrm>
            <a:off x="3429000" y="37338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Justification</a:t>
            </a:r>
          </a:p>
        </p:txBody>
      </p:sp>
      <p:sp>
        <p:nvSpPr>
          <p:cNvPr id="65547" name="AutoShape 1035"/>
          <p:cNvSpPr>
            <a:spLocks noChangeArrowheads="1"/>
          </p:cNvSpPr>
          <p:nvPr/>
        </p:nvSpPr>
        <p:spPr bwMode="auto">
          <a:xfrm>
            <a:off x="838200" y="1600200"/>
            <a:ext cx="163195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8" name="AutoShape 1036"/>
          <p:cNvSpPr>
            <a:spLocks noChangeArrowheads="1"/>
          </p:cNvSpPr>
          <p:nvPr/>
        </p:nvSpPr>
        <p:spPr bwMode="auto">
          <a:xfrm>
            <a:off x="1949450" y="4953000"/>
            <a:ext cx="18288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9" name="Rectangle 1037"/>
          <p:cNvSpPr>
            <a:spLocks noChangeArrowheads="1"/>
          </p:cNvSpPr>
          <p:nvPr/>
        </p:nvSpPr>
        <p:spPr bwMode="auto">
          <a:xfrm>
            <a:off x="2133600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Argument</a:t>
            </a:r>
          </a:p>
        </p:txBody>
      </p:sp>
      <p:cxnSp>
        <p:nvCxnSpPr>
          <p:cNvPr id="65550" name="AutoShape 1038"/>
          <p:cNvCxnSpPr>
            <a:cxnSpLocks noChangeShapeType="1"/>
            <a:stCxn id="65545" idx="0"/>
            <a:endCxn id="65541" idx="2"/>
          </p:cNvCxnSpPr>
          <p:nvPr/>
        </p:nvCxnSpPr>
        <p:spPr bwMode="auto">
          <a:xfrm flipH="1" flipV="1">
            <a:off x="3870325" y="2819400"/>
            <a:ext cx="39687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551" name="AutoShape 1039"/>
          <p:cNvCxnSpPr>
            <a:cxnSpLocks noChangeShapeType="1"/>
            <a:stCxn id="65541" idx="3"/>
            <a:endCxn id="65542" idx="1"/>
          </p:cNvCxnSpPr>
          <p:nvPr/>
        </p:nvCxnSpPr>
        <p:spPr bwMode="auto">
          <a:xfrm flipV="1">
            <a:off x="4876800" y="2019300"/>
            <a:ext cx="990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552" name="Rectangle 1040"/>
          <p:cNvSpPr>
            <a:spLocks noChangeArrowheads="1"/>
          </p:cNvSpPr>
          <p:nvPr/>
        </p:nvSpPr>
        <p:spPr bwMode="auto">
          <a:xfrm>
            <a:off x="914400" y="1752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" pitchFamily="-105" charset="0"/>
              </a:rPr>
              <a:t>Principles</a:t>
            </a:r>
          </a:p>
        </p:txBody>
      </p:sp>
      <p:sp>
        <p:nvSpPr>
          <p:cNvPr id="65553" name="Arc 1041"/>
          <p:cNvSpPr>
            <a:spLocks/>
          </p:cNvSpPr>
          <p:nvPr/>
        </p:nvSpPr>
        <p:spPr bwMode="auto">
          <a:xfrm>
            <a:off x="762000" y="2209800"/>
            <a:ext cx="6705600" cy="4086225"/>
          </a:xfrm>
          <a:custGeom>
            <a:avLst/>
            <a:gdLst>
              <a:gd name="G0" fmla="+- 3603 0 0"/>
              <a:gd name="G1" fmla="+- 21600 0 0"/>
              <a:gd name="G2" fmla="+- 21600 0 0"/>
              <a:gd name="T0" fmla="*/ 0 w 25203"/>
              <a:gd name="T1" fmla="*/ 303 h 24641"/>
              <a:gd name="T2" fmla="*/ 24987 w 25203"/>
              <a:gd name="T3" fmla="*/ 24641 h 24641"/>
              <a:gd name="T4" fmla="*/ 3603 w 25203"/>
              <a:gd name="T5" fmla="*/ 21600 h 24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203" h="24641" fill="none" extrusionOk="0">
                <a:moveTo>
                  <a:pt x="-1" y="302"/>
                </a:moveTo>
                <a:cubicBezTo>
                  <a:pt x="1190" y="101"/>
                  <a:pt x="2395" y="-1"/>
                  <a:pt x="3603" y="-1"/>
                </a:cubicBezTo>
                <a:cubicBezTo>
                  <a:pt x="15532" y="0"/>
                  <a:pt x="25203" y="9670"/>
                  <a:pt x="25203" y="21600"/>
                </a:cubicBezTo>
                <a:cubicBezTo>
                  <a:pt x="25203" y="22617"/>
                  <a:pt x="25131" y="23633"/>
                  <a:pt x="24987" y="24641"/>
                </a:cubicBezTo>
              </a:path>
              <a:path w="25203" h="24641" stroke="0" extrusionOk="0">
                <a:moveTo>
                  <a:pt x="-1" y="302"/>
                </a:moveTo>
                <a:cubicBezTo>
                  <a:pt x="1190" y="101"/>
                  <a:pt x="2395" y="-1"/>
                  <a:pt x="3603" y="-1"/>
                </a:cubicBezTo>
                <a:cubicBezTo>
                  <a:pt x="15532" y="0"/>
                  <a:pt x="25203" y="9670"/>
                  <a:pt x="25203" y="21600"/>
                </a:cubicBezTo>
                <a:cubicBezTo>
                  <a:pt x="25203" y="22617"/>
                  <a:pt x="25131" y="23633"/>
                  <a:pt x="24987" y="24641"/>
                </a:cubicBezTo>
                <a:lnTo>
                  <a:pt x="3603" y="2160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Times" pitchFamily="-105" charset="0"/>
            </a:endParaRPr>
          </a:p>
        </p:txBody>
      </p:sp>
      <p:cxnSp>
        <p:nvCxnSpPr>
          <p:cNvPr id="65554" name="AutoShape 1042"/>
          <p:cNvCxnSpPr>
            <a:cxnSpLocks noChangeShapeType="1"/>
            <a:stCxn id="65553" idx="2"/>
            <a:endCxn id="65553" idx="2"/>
          </p:cNvCxnSpPr>
          <p:nvPr/>
        </p:nvCxnSpPr>
        <p:spPr bwMode="auto">
          <a:xfrm>
            <a:off x="1720850" y="58197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555" name="AutoShape 1043"/>
          <p:cNvCxnSpPr>
            <a:cxnSpLocks noChangeShapeType="1"/>
            <a:stCxn id="65553" idx="2"/>
            <a:endCxn id="65553" idx="2"/>
          </p:cNvCxnSpPr>
          <p:nvPr/>
        </p:nvCxnSpPr>
        <p:spPr bwMode="auto">
          <a:xfrm>
            <a:off x="1720850" y="58197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556" name="AutoShape 1044"/>
          <p:cNvCxnSpPr>
            <a:cxnSpLocks noChangeShapeType="1"/>
            <a:stCxn id="65553" idx="2"/>
            <a:endCxn id="65553" idx="2"/>
          </p:cNvCxnSpPr>
          <p:nvPr/>
        </p:nvCxnSpPr>
        <p:spPr bwMode="auto">
          <a:xfrm>
            <a:off x="1720850" y="58197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557" name="AutoShape 1045"/>
          <p:cNvCxnSpPr>
            <a:cxnSpLocks noChangeShapeType="1"/>
            <a:stCxn id="65553" idx="2"/>
            <a:endCxn id="65553" idx="2"/>
          </p:cNvCxnSpPr>
          <p:nvPr/>
        </p:nvCxnSpPr>
        <p:spPr bwMode="auto">
          <a:xfrm>
            <a:off x="1720850" y="58197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Structure: Toulmin’s Model</a:t>
            </a:r>
          </a:p>
        </p:txBody>
      </p: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801688" y="2022475"/>
            <a:ext cx="4151312" cy="3616325"/>
            <a:chOff x="370" y="1274"/>
            <a:chExt cx="2615" cy="2278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15" y="1274"/>
              <a:ext cx="3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 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624" y="1274"/>
              <a:ext cx="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C</a:t>
              </a:r>
              <a:r>
                <a:rPr lang="en-US" b="1">
                  <a:solidFill>
                    <a:srgbClr val="FF0000"/>
                  </a:solidFill>
                </a:rPr>
                <a:t>LAIM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1680" y="1274"/>
              <a:ext cx="11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PROPOSAL</a:t>
              </a: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1536" y="1824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E</a:t>
              </a:r>
              <a:r>
                <a:rPr lang="en-US" b="1">
                  <a:solidFill>
                    <a:srgbClr val="FF0000"/>
                  </a:solidFill>
                </a:rPr>
                <a:t>VIDENCE</a:t>
              </a: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1392" y="2352"/>
              <a:ext cx="1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PRINCIPLES</a:t>
              </a:r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1392" y="2784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THEORIES</a:t>
              </a:r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1344" y="3264"/>
              <a:ext cx="15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ASSUMPTIONS</a:t>
              </a: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1440" y="127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or</a:t>
              </a: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437" y="1824"/>
              <a:ext cx="11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is justified by</a:t>
              </a: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370" y="2352"/>
              <a:ext cx="11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supported by</a:t>
              </a: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2592" y="2784"/>
              <a:ext cx="3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and</a:t>
              </a:r>
            </a:p>
          </p:txBody>
        </p:sp>
      </p:grp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533400" y="43434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4887913" y="1981200"/>
            <a:ext cx="2579687" cy="3657600"/>
            <a:chOff x="3600" y="1296"/>
            <a:chExt cx="1625" cy="2304"/>
          </a:xfrm>
        </p:grpSpPr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4704" y="1296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C </a:t>
              </a: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3600" y="187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E</a:t>
              </a: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4032" y="2304"/>
              <a:ext cx="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W</a:t>
              </a: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4040" y="3312"/>
              <a:ext cx="2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B</a:t>
              </a:r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3840" y="1488"/>
              <a:ext cx="81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V="1">
              <a:off x="4224" y="182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4176" y="278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4320" y="3312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(bases)</a:t>
              </a:r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4320" y="2304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(warrants)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Toulmin’s Model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0" y="3581400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men are mortal.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0" y="2895600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Socrates is a man.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45038" y="3581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0" y="1981200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Socrates is mortal.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1447800" y="1981200"/>
            <a:ext cx="2579688" cy="3657600"/>
            <a:chOff x="3600" y="1296"/>
            <a:chExt cx="1625" cy="2304"/>
          </a:xfrm>
        </p:grpSpPr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1296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C 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600" y="187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E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4032" y="2304"/>
              <a:ext cx="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W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040" y="3312"/>
              <a:ext cx="2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Rockwell Extra Bold" pitchFamily="-105" charset="0"/>
                </a:rPr>
                <a:t>B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3840" y="1488"/>
              <a:ext cx="81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V="1">
              <a:off x="4224" y="182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V="1">
              <a:off x="4176" y="278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320" y="3312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(bases)</a:t>
              </a: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4320" y="2304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(warrants)</a:t>
              </a:r>
            </a:p>
          </p:txBody>
        </p:sp>
      </p:grp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4419600"/>
            <a:ext cx="3746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(We have correctly classified</a:t>
            </a:r>
          </a:p>
          <a:p>
            <a:r>
              <a:rPr lang="en-US"/>
              <a:t>Socrates as a man. ….</a:t>
            </a:r>
          </a:p>
          <a:p>
            <a:r>
              <a:rPr lang="en-US"/>
              <a:t> Our beliefs about human</a:t>
            </a:r>
          </a:p>
          <a:p>
            <a:r>
              <a:rPr lang="en-US"/>
              <a:t>mortality are true.)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common error: Encounter or Diagnosis? Is it a cow?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ECFF77"/>
          </a:solidFill>
          <a:ln>
            <a:solidFill>
              <a:srgbClr val="ECFF77"/>
            </a:solidFill>
          </a:ln>
        </p:spPr>
        <p:txBody>
          <a:bodyPr/>
          <a:lstStyle/>
          <a:p>
            <a:r>
              <a:rPr lang="en-US"/>
              <a:t>Has horns</a:t>
            </a:r>
          </a:p>
          <a:p>
            <a:r>
              <a:rPr lang="en-US"/>
              <a:t>Moos</a:t>
            </a:r>
          </a:p>
          <a:p>
            <a:r>
              <a:rPr lang="en-US"/>
              <a:t>Has hoofs</a:t>
            </a:r>
          </a:p>
          <a:p>
            <a:r>
              <a:rPr lang="en-US"/>
              <a:t>Larger than a dog</a:t>
            </a:r>
          </a:p>
          <a:p>
            <a:r>
              <a:rPr lang="en-US"/>
              <a:t>Brown, black or white</a:t>
            </a:r>
          </a:p>
          <a:p>
            <a:r>
              <a:rPr lang="en-US"/>
              <a:t>Eats grass, etc. </a:t>
            </a:r>
          </a:p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362200"/>
            <a:ext cx="3810000" cy="4114800"/>
          </a:xfrm>
          <a:solidFill>
            <a:srgbClr val="FF92C1"/>
          </a:solidFill>
        </p:spPr>
        <p:txBody>
          <a:bodyPr/>
          <a:lstStyle/>
          <a:p>
            <a:r>
              <a:rPr lang="en-US" sz="2400"/>
              <a:t>Leather is used for shoes</a:t>
            </a:r>
          </a:p>
          <a:p>
            <a:r>
              <a:rPr lang="en-US" sz="2400"/>
              <a:t>Largest industry in Montana</a:t>
            </a:r>
          </a:p>
          <a:p>
            <a:r>
              <a:rPr lang="en-US" sz="2400"/>
              <a:t>Treated as sacred in India</a:t>
            </a:r>
          </a:p>
          <a:p>
            <a:r>
              <a:rPr lang="en-US" sz="2400"/>
              <a:t>Produces vast amounts of methane gas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Anticipating Rebuttals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Professional level claims anticipate objections and rebuttals.</a:t>
            </a:r>
          </a:p>
          <a:p>
            <a:pPr>
              <a:lnSpc>
                <a:spcPct val="90000"/>
              </a:lnSpc>
            </a:pPr>
            <a:r>
              <a:rPr lang="en-US"/>
              <a:t>Denying warrants and bases generates rebuttals.</a:t>
            </a:r>
          </a:p>
          <a:p>
            <a:pPr>
              <a:lnSpc>
                <a:spcPct val="90000"/>
              </a:lnSpc>
            </a:pPr>
            <a:r>
              <a:rPr lang="en-US"/>
              <a:t>Prepare your claims (answers) by anticipating potential rebuttals, discussing them and arguing that they are not likely.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066800" y="2133600"/>
            <a:ext cx="7315200" cy="2667000"/>
          </a:xfrm>
          <a:prstGeom prst="rect">
            <a:avLst/>
          </a:prstGeom>
          <a:solidFill>
            <a:srgbClr val="ECFF77"/>
          </a:solidFill>
          <a:ln w="9525">
            <a:solidFill>
              <a:srgbClr val="ECFF7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Structures: Syllogisms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41052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Rockwell Extra Bold" pitchFamily="-105" charset="0"/>
              </a:rPr>
              <a:t>C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43000" y="31940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Rockwell Extra Bold" pitchFamily="-105" charset="0"/>
              </a:rPr>
              <a:t>E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43000" y="2632075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Rockwell Extra Bold" pitchFamily="-105" charset="0"/>
              </a:rPr>
              <a:t>W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71675" y="2632075"/>
            <a:ext cx="198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Major Premise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971675" y="3194050"/>
            <a:ext cx="200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Minor Premise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971675" y="4105275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Conclusion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838200" y="3802063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45038" y="2632075"/>
            <a:ext cx="257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men are mortal.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745038" y="3194050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Socrates is a man.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745038" y="3581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Therefore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745038" y="4105275"/>
            <a:ext cx="244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Socrates is mortal.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572000" y="2057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example:</a:t>
            </a:r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6324600" y="3810000"/>
            <a:ext cx="18288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198563" y="51054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Know </a:t>
            </a:r>
            <a:r>
              <a:rPr lang="en-US" b="1"/>
              <a:t>modus ponens</a:t>
            </a:r>
            <a:r>
              <a:rPr lang="en-US"/>
              <a:t>: If A then B. A, therefore B.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198563" y="5786438"/>
            <a:ext cx="728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Know </a:t>
            </a:r>
            <a:r>
              <a:rPr lang="en-US" b="1"/>
              <a:t>modus tollens</a:t>
            </a:r>
            <a:r>
              <a:rPr lang="en-US"/>
              <a:t>: If A then B. Not-B therefore not-A.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Chains of Thought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/>
              <a:t>If A is B and B is C, then A is C.</a:t>
            </a:r>
          </a:p>
          <a:p>
            <a:r>
              <a:rPr lang="en-US"/>
              <a:t>If A is B and B is not-C, then A is not-C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33775" y="35321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BUT NOT</a:t>
            </a:r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5800" y="4191000"/>
            <a:ext cx="7772400" cy="1600200"/>
          </a:xfrm>
          <a:prstGeom prst="rect">
            <a:avLst/>
          </a:prstGeom>
          <a:solidFill>
            <a:srgbClr val="FF92C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If A is B and C is B, then C is A.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If A is B, then not-A is not-B 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676650" y="5724525"/>
            <a:ext cx="389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These are fallacies of thought!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13321" name="Oval 9"/>
          <p:cNvSpPr>
            <a:spLocks noChangeArrowheads="1"/>
          </p:cNvSpPr>
          <p:nvPr>
            <p:ph type="title"/>
          </p:nvPr>
        </p:nvSpPr>
        <p:spPr>
          <a:xfrm>
            <a:off x="990600" y="381000"/>
            <a:ext cx="3276600" cy="762000"/>
          </a:xfrm>
          <a:prstGeom prst="ellipse">
            <a:avLst/>
          </a:prstGeom>
          <a:ln/>
        </p:spPr>
        <p:txBody>
          <a:bodyPr/>
          <a:lstStyle/>
          <a:p>
            <a:r>
              <a:rPr lang="en-US"/>
              <a:t>Venns</a:t>
            </a: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2438400" y="18288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762000" y="17526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1981200" y="34290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219200" y="34290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600200" y="5257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295400" y="51054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066800" y="2209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940050" y="21399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524000" y="3810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295400" y="571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590800" y="3581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1676400" y="5257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029200" y="533400"/>
            <a:ext cx="3684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Let A = students in regular classes</a:t>
            </a:r>
          </a:p>
          <a:p>
            <a:r>
              <a:rPr lang="en-US" sz="2000"/>
              <a:t>Let B = special students</a:t>
            </a:r>
          </a:p>
          <a:p>
            <a:r>
              <a:rPr lang="en-US" sz="2000"/>
              <a:t>Let X = Johnny</a:t>
            </a:r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704850" y="14128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1)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704850" y="33940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2)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704850" y="49180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3)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860925" y="179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05" charset="0"/>
              <a:buNone/>
            </a:pPr>
            <a:endParaRPr lang="en-US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860925" y="1870075"/>
            <a:ext cx="3332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 special students are</a:t>
            </a:r>
          </a:p>
          <a:p>
            <a:r>
              <a:rPr lang="en-US"/>
              <a:t>In regular classes. Johnny</a:t>
            </a:r>
            <a:br>
              <a:rPr lang="en-US"/>
            </a:br>
            <a:r>
              <a:rPr lang="en-US"/>
              <a:t>is a special student. …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953000" y="3597275"/>
            <a:ext cx="3560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Some special students are</a:t>
            </a:r>
          </a:p>
          <a:p>
            <a:r>
              <a:rPr lang="en-US"/>
              <a:t>In regular classes. Johnny ..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5105400" y="5181600"/>
            <a:ext cx="222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All …… are …?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1431925" y="2555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2057400" y="3810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352925" y="175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1)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352925" y="3657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2)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1981200" y="5638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4352925" y="5105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143000" y="1981200"/>
            <a:ext cx="2286000" cy="1066800"/>
          </a:xfrm>
          <a:prstGeom prst="flowChartAlternateProcess">
            <a:avLst/>
          </a:prstGeom>
          <a:solidFill>
            <a:srgbClr val="FF3F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Input Question</a:t>
            </a:r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562600" y="4876800"/>
            <a:ext cx="2286000" cy="1066800"/>
          </a:xfrm>
          <a:prstGeom prst="flowChartAlternateProcess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Selected</a:t>
            </a:r>
            <a:br>
              <a:rPr lang="en-US" b="1"/>
            </a:br>
            <a:r>
              <a:rPr lang="en-US" b="1"/>
              <a:t>Output Text</a:t>
            </a:r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486400" y="2057400"/>
            <a:ext cx="2590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ANALYSIS:</a:t>
            </a:r>
            <a:br>
              <a:rPr lang="en-US" sz="2000"/>
            </a:br>
            <a:r>
              <a:rPr lang="en-US" sz="2000"/>
              <a:t>domain concepts, etc.</a:t>
            </a:r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657600" y="2514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3048000" y="3124200"/>
            <a:ext cx="2286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66800" y="4953000"/>
            <a:ext cx="2590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SYNTHESIS:</a:t>
            </a:r>
            <a:br>
              <a:rPr lang="en-US" sz="2000"/>
            </a:br>
            <a:r>
              <a:rPr lang="en-US" sz="2000"/>
              <a:t>schemata generated</a:t>
            </a:r>
            <a:br>
              <a:rPr lang="en-US" sz="2000"/>
            </a:br>
            <a:r>
              <a:rPr lang="en-US" sz="2000"/>
              <a:t>text options</a:t>
            </a:r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962400" y="5410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/>
              <a:t>A common error: Encounter or Diagnosis? Is it a slogan?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19200" y="2514600"/>
            <a:ext cx="7391400" cy="32051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Separate out the </a:t>
            </a:r>
            <a:r>
              <a:rPr lang="en-US">
                <a:solidFill>
                  <a:srgbClr val="FF0000"/>
                </a:solidFill>
              </a:rPr>
              <a:t>pre</a:t>
            </a:r>
            <a:r>
              <a:rPr lang="en-US"/>
              <a:t>- from the </a:t>
            </a:r>
            <a:r>
              <a:rPr lang="en-US">
                <a:solidFill>
                  <a:srgbClr val="FF0000"/>
                </a:solidFill>
              </a:rPr>
              <a:t>post-</a:t>
            </a:r>
            <a:r>
              <a:rPr lang="en-US"/>
              <a:t>identifiers:</a:t>
            </a:r>
          </a:p>
          <a:p>
            <a:pPr marL="457200" indent="-457200">
              <a:spcBef>
                <a:spcPct val="50000"/>
              </a:spcBef>
              <a:buFont typeface="Arial" pitchFamily="-105" charset="0"/>
              <a:buAutoNum type="alphaLcPeriod"/>
            </a:pPr>
            <a:r>
              <a:rPr lang="en-US"/>
              <a:t>Is ambiguous.</a:t>
            </a:r>
          </a:p>
          <a:p>
            <a:pPr marL="457200" indent="-457200">
              <a:spcBef>
                <a:spcPct val="50000"/>
              </a:spcBef>
              <a:buFont typeface="Arial" pitchFamily="-105" charset="0"/>
              <a:buAutoNum type="alphaLcPeriod"/>
            </a:pPr>
            <a:r>
              <a:rPr lang="en-US"/>
              <a:t>Tends to enhance consensus.</a:t>
            </a:r>
          </a:p>
          <a:p>
            <a:pPr marL="457200" indent="-457200">
              <a:spcBef>
                <a:spcPct val="50000"/>
              </a:spcBef>
              <a:buFont typeface="Arial" pitchFamily="-105" charset="0"/>
              <a:buAutoNum type="alphaLcPeriod"/>
            </a:pPr>
            <a:r>
              <a:rPr lang="en-US"/>
              <a:t>Sounds warm &amp; fuzzy; has a nice ring to it.</a:t>
            </a:r>
          </a:p>
          <a:p>
            <a:pPr marL="457200" indent="-457200">
              <a:spcBef>
                <a:spcPct val="50000"/>
              </a:spcBef>
              <a:buFont typeface="Arial" pitchFamily="-105" charset="0"/>
              <a:buAutoNum type="alphaLcPeriod"/>
            </a:pPr>
            <a:r>
              <a:rPr lang="en-US"/>
              <a:t>Obscures conflicts among values in a group.</a:t>
            </a:r>
          </a:p>
          <a:p>
            <a:pPr marL="457200" indent="-457200">
              <a:spcBef>
                <a:spcPct val="50000"/>
              </a:spcBef>
              <a:buFont typeface="Arial" pitchFamily="-105" charset="0"/>
              <a:buAutoNum type="alphaLcPeriod"/>
            </a:pPr>
            <a:r>
              <a:rPr lang="en-US"/>
              <a:t>Used in ritualized or celebratory contexts.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Analysis: Domain Concepts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743200"/>
            <a:ext cx="3810000" cy="3429000"/>
          </a:xfrm>
          <a:solidFill>
            <a:srgbClr val="ECFF77"/>
          </a:solidFill>
          <a:ln>
            <a:solidFill>
              <a:srgbClr val="ECFF77"/>
            </a:solidFill>
          </a:ln>
        </p:spPr>
        <p:txBody>
          <a:bodyPr/>
          <a:lstStyle/>
          <a:p>
            <a:r>
              <a:rPr lang="en-US" sz="2400" b="1"/>
              <a:t>Contrastive Examples</a:t>
            </a:r>
            <a:endParaRPr lang="en-US" sz="2400"/>
          </a:p>
          <a:p>
            <a:pPr lvl="1"/>
            <a:r>
              <a:rPr lang="en-US" sz="2000"/>
              <a:t>Validity vs. reliability</a:t>
            </a:r>
          </a:p>
          <a:p>
            <a:pPr lvl="1"/>
            <a:r>
              <a:rPr lang="en-US" sz="2000"/>
              <a:t>Difference vs. significance</a:t>
            </a:r>
          </a:p>
          <a:p>
            <a:pPr lvl="1"/>
            <a:r>
              <a:rPr lang="en-US" sz="2000"/>
              <a:t>Intrinsic vs. extrinsic</a:t>
            </a:r>
          </a:p>
          <a:p>
            <a:pPr lvl="1"/>
            <a:r>
              <a:rPr lang="en-US" sz="2000"/>
              <a:t>Ethical vs. prudential</a:t>
            </a:r>
          </a:p>
          <a:p>
            <a:pPr lvl="1"/>
            <a:r>
              <a:rPr lang="en-US" sz="2000"/>
              <a:t>Cause vs. correlation</a:t>
            </a:r>
          </a:p>
          <a:p>
            <a:pPr lvl="1"/>
            <a:r>
              <a:rPr lang="en-US" sz="2000"/>
              <a:t>T-test vs. Chi-square</a:t>
            </a:r>
          </a:p>
          <a:p>
            <a:pPr lvl="1"/>
            <a:r>
              <a:rPr lang="en-US" sz="2000"/>
              <a:t>Fallacy vs. falsehood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971800"/>
            <a:ext cx="4191000" cy="3505200"/>
          </a:xfrm>
          <a:solidFill>
            <a:srgbClr val="7CFF77"/>
          </a:solidFill>
        </p:spPr>
        <p:txBody>
          <a:bodyPr/>
          <a:lstStyle/>
          <a:p>
            <a:r>
              <a:rPr lang="en-US" sz="2400" b="1"/>
              <a:t>Complementary Examples</a:t>
            </a:r>
            <a:endParaRPr lang="en-US" sz="2400"/>
          </a:p>
          <a:p>
            <a:pPr lvl="1"/>
            <a:r>
              <a:rPr lang="en-US" sz="2000"/>
              <a:t>Median and mean</a:t>
            </a:r>
          </a:p>
          <a:p>
            <a:pPr lvl="1"/>
            <a:r>
              <a:rPr lang="en-US" sz="2000"/>
              <a:t>Variance and deviation</a:t>
            </a:r>
          </a:p>
          <a:p>
            <a:pPr lvl="1"/>
            <a:r>
              <a:rPr lang="en-US" sz="2000"/>
              <a:t>Value and disposition</a:t>
            </a:r>
          </a:p>
          <a:p>
            <a:pPr lvl="1"/>
            <a:r>
              <a:rPr lang="en-US" sz="2000"/>
              <a:t>Mission and function</a:t>
            </a:r>
          </a:p>
          <a:p>
            <a:pPr lvl="1"/>
            <a:r>
              <a:rPr lang="en-US" sz="2000"/>
              <a:t>Cause and effect</a:t>
            </a:r>
          </a:p>
          <a:p>
            <a:pPr lvl="1"/>
            <a:r>
              <a:rPr lang="en-US" sz="2000"/>
              <a:t>Justification and explanation</a:t>
            </a:r>
          </a:p>
          <a:p>
            <a:pPr lvl="1"/>
            <a:r>
              <a:rPr lang="en-US" sz="2000"/>
              <a:t>Variable and system</a:t>
            </a:r>
          </a:p>
          <a:p>
            <a:pPr lvl="1"/>
            <a:endParaRPr lang="en-US" sz="20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44638" y="1600200"/>
            <a:ext cx="6075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Professional, rather than just casual, knowledge.</a:t>
            </a:r>
            <a:br>
              <a:rPr lang="en-US"/>
            </a:br>
            <a:r>
              <a:rPr lang="en-US"/>
              <a:t>Not just a vocabulary list!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Contrastive Examples continued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81000" y="1676400"/>
            <a:ext cx="4876800" cy="4267200"/>
          </a:xfrm>
          <a:prstGeom prst="rect">
            <a:avLst/>
          </a:prstGeom>
          <a:solidFill>
            <a:srgbClr val="ECFF77"/>
          </a:solidFill>
          <a:ln w="9525">
            <a:solidFill>
              <a:srgbClr val="ECFF77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Validity vs. reliability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Difference vs. significance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Intrinsic vs. extrinsic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Ethical vs. prudential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Cause vs. correlation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T-test vs. Chi-square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Fallacy vs. falsehood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172200" y="1981200"/>
            <a:ext cx="2438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do these contrast with?</a:t>
            </a:r>
          </a:p>
          <a:p>
            <a:pPr lvl="1">
              <a:spcBef>
                <a:spcPct val="50000"/>
              </a:spcBef>
            </a:pPr>
            <a:r>
              <a:rPr lang="en-US"/>
              <a:t>ANOVA</a:t>
            </a:r>
          </a:p>
          <a:p>
            <a:pPr lvl="1">
              <a:spcBef>
                <a:spcPct val="50000"/>
              </a:spcBef>
            </a:pPr>
            <a:r>
              <a:rPr lang="en-US"/>
              <a:t>Truth</a:t>
            </a:r>
          </a:p>
          <a:p>
            <a:pPr lvl="1">
              <a:spcBef>
                <a:spcPct val="50000"/>
              </a:spcBef>
            </a:pPr>
            <a:r>
              <a:rPr lang="en-US"/>
              <a:t>Importance</a:t>
            </a:r>
          </a:p>
          <a:p>
            <a:pPr lvl="1">
              <a:spcBef>
                <a:spcPct val="50000"/>
              </a:spcBef>
            </a:pPr>
            <a:r>
              <a:rPr lang="en-US"/>
              <a:t>Power</a:t>
            </a:r>
          </a:p>
          <a:p>
            <a:pPr lvl="1">
              <a:spcBef>
                <a:spcPct val="50000"/>
              </a:spcBef>
            </a:pPr>
            <a:r>
              <a:rPr lang="en-US"/>
              <a:t>Legal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Complementary Examples continued</a:t>
            </a:r>
          </a:p>
        </p:txBody>
      </p:sp>
      <p:sp>
        <p:nvSpPr>
          <p:cNvPr id="57349" name="Rectangle 1029"/>
          <p:cNvSpPr>
            <a:spLocks noChangeArrowheads="1"/>
          </p:cNvSpPr>
          <p:nvPr/>
        </p:nvSpPr>
        <p:spPr bwMode="auto">
          <a:xfrm>
            <a:off x="457200" y="1371600"/>
            <a:ext cx="4038600" cy="5029200"/>
          </a:xfrm>
          <a:prstGeom prst="rect">
            <a:avLst/>
          </a:prstGeom>
          <a:solidFill>
            <a:srgbClr val="7CFF7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endParaRPr lang="en-US" sz="20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Median and mean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Variance and deviation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Value and disposition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Mission and function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Cause and effect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Justification and explanation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ea typeface="ＭＳ Ｐゴシック" pitchFamily="-105" charset="-128"/>
              </a:rPr>
              <a:t>Variable and system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>
              <a:ea typeface="ＭＳ Ｐゴシック" pitchFamily="-105" charset="-128"/>
            </a:endParaRPr>
          </a:p>
        </p:txBody>
      </p:sp>
      <p:sp>
        <p:nvSpPr>
          <p:cNvPr id="57350" name="Text Box 1030"/>
          <p:cNvSpPr txBox="1">
            <a:spLocks noChangeArrowheads="1"/>
          </p:cNvSpPr>
          <p:nvPr/>
        </p:nvSpPr>
        <p:spPr bwMode="auto">
          <a:xfrm>
            <a:off x="5410200" y="2209800"/>
            <a:ext cx="3048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Match with a complement:</a:t>
            </a:r>
          </a:p>
          <a:p>
            <a:pPr lvl="1">
              <a:spcBef>
                <a:spcPct val="50000"/>
              </a:spcBef>
            </a:pPr>
            <a:r>
              <a:rPr lang="en-US"/>
              <a:t>Value</a:t>
            </a:r>
          </a:p>
          <a:p>
            <a:pPr lvl="1">
              <a:spcBef>
                <a:spcPct val="50000"/>
              </a:spcBef>
            </a:pPr>
            <a:r>
              <a:rPr lang="en-US"/>
              <a:t>Rebuttal</a:t>
            </a:r>
          </a:p>
          <a:p>
            <a:pPr lvl="1">
              <a:spcBef>
                <a:spcPct val="50000"/>
              </a:spcBef>
            </a:pPr>
            <a:r>
              <a:rPr lang="en-US"/>
              <a:t>Objective</a:t>
            </a:r>
          </a:p>
          <a:p>
            <a:pPr lvl="1">
              <a:spcBef>
                <a:spcPct val="50000"/>
              </a:spcBef>
            </a:pPr>
            <a:r>
              <a:rPr lang="en-US"/>
              <a:t>Behavior</a:t>
            </a:r>
          </a:p>
          <a:p>
            <a:pPr lvl="1">
              <a:spcBef>
                <a:spcPct val="50000"/>
              </a:spcBef>
            </a:pPr>
            <a:endParaRPr lang="en-US"/>
          </a:p>
          <a:p>
            <a:pPr lvl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/>
              <a:t>Example &amp; Counterexample</a:t>
            </a:r>
          </a:p>
        </p:txBody>
      </p:sp>
      <p:graphicFrame>
        <p:nvGraphicFramePr>
          <p:cNvPr id="28721" name="Group 49"/>
          <p:cNvGraphicFramePr>
            <a:graphicFrameLocks noGrp="1"/>
          </p:cNvGraphicFramePr>
          <p:nvPr/>
        </p:nvGraphicFramePr>
        <p:xfrm>
          <a:off x="1066800" y="1524000"/>
          <a:ext cx="6858000" cy="4736592"/>
        </p:xfrm>
        <a:graphic>
          <a:graphicData uri="http://schemas.openxmlformats.org/drawingml/2006/table">
            <a:tbl>
              <a:tblPr/>
              <a:tblGrid>
                <a:gridCol w="1371600"/>
                <a:gridCol w="2743200"/>
                <a:gridCol w="2743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Defn  X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5" charset="0"/>
                      </a:endParaRPr>
                    </a:p>
                  </a:txBody>
                  <a:tcPr marL="182880" marR="182880" marT="228600" marB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 Meets Conditions of X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 Does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Not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 Meet Conditions of X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29"/>
                    </a:solidFill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Item A is an X</a:t>
                      </a:r>
                    </a:p>
                  </a:txBody>
                  <a:tcPr marL="182880" marR="182880" marT="228600" marB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F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 is an Example of X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Def X is a Bad Definition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Item A is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not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 an X</a:t>
                      </a:r>
                    </a:p>
                  </a:txBody>
                  <a:tcPr marL="182880" marR="182880" marT="228600" marB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CFF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 is a CounterExample to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Perhaps Def X is a Bad Definition.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 is an Example of a Not-X</a:t>
                      </a:r>
                    </a:p>
                  </a:txBody>
                  <a:tcPr marL="182880" marR="182880" marT="228600" marB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© E. G. Rozycki 2004</a:t>
            </a:r>
            <a:endParaRPr 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Analysis: Statement Evaluation Triangle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971800" y="3886200"/>
            <a:ext cx="25146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1400" y="34290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Content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486400" y="57150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Rhetoric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76400" y="57150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Structure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524000" y="2057400"/>
            <a:ext cx="614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Example: Comment on the following statement: </a:t>
            </a:r>
            <a:br>
              <a:rPr lang="en-US"/>
            </a:br>
            <a:r>
              <a:rPr lang="en-US"/>
              <a:t>“Educators are obliged to serve society’s needs.”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1703</Words>
  <Application>Microsoft Macintosh PowerPoint</Application>
  <PresentationFormat>On-screen Show (4:3)</PresentationFormat>
  <Paragraphs>475</Paragraphs>
  <Slides>34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Rockwell Extra Bold</vt:lpstr>
      <vt:lpstr>Times</vt:lpstr>
      <vt:lpstr>Arial</vt:lpstr>
      <vt:lpstr>Default Design</vt:lpstr>
      <vt:lpstr>Generative Schemata</vt:lpstr>
      <vt:lpstr>Overview: analysis to synthesis</vt:lpstr>
      <vt:lpstr>A common error: Encounter or Diagnosis? Is it a cow?</vt:lpstr>
      <vt:lpstr>A common error: Encounter or Diagnosis? Is it a slogan?</vt:lpstr>
      <vt:lpstr>Analysis: Domain Concepts</vt:lpstr>
      <vt:lpstr>Contrastive Examples continued</vt:lpstr>
      <vt:lpstr>Complementary Examples continued</vt:lpstr>
      <vt:lpstr>Example &amp; Counterexample</vt:lpstr>
      <vt:lpstr>Analysis: Statement Evaluation Triangle</vt:lpstr>
      <vt:lpstr>Analysis: Content, Rhetoric, Structure</vt:lpstr>
      <vt:lpstr>Evaluating a Statement</vt:lpstr>
      <vt:lpstr>Critical Questions</vt:lpstr>
      <vt:lpstr>Criteria Questions</vt:lpstr>
      <vt:lpstr>Structural Analysis</vt:lpstr>
      <vt:lpstr>Rhetorical Analysis </vt:lpstr>
      <vt:lpstr>Brainstorming Content</vt:lpstr>
      <vt:lpstr>Conceptual Webs</vt:lpstr>
      <vt:lpstr>Connecting Concepts</vt:lpstr>
      <vt:lpstr>Webbing</vt:lpstr>
      <vt:lpstr>Combination and Generation</vt:lpstr>
      <vt:lpstr>Comparing Theories with Charts</vt:lpstr>
      <vt:lpstr>Chart to Text</vt:lpstr>
      <vt:lpstr>Informal and Formal &amp; Critical Discourse</vt:lpstr>
      <vt:lpstr>Bridging Concepts</vt:lpstr>
      <vt:lpstr>Causation Examples</vt:lpstr>
      <vt:lpstr>Argument Examples</vt:lpstr>
      <vt:lpstr>Ethics Examples</vt:lpstr>
      <vt:lpstr>Structure: Toulmin’s Model</vt:lpstr>
      <vt:lpstr>Example of Toulmin’s Model</vt:lpstr>
      <vt:lpstr>Anticipating Rebuttals</vt:lpstr>
      <vt:lpstr>Other Structures: Syllogisms</vt:lpstr>
      <vt:lpstr>Chains of Thought</vt:lpstr>
      <vt:lpstr>Venns</vt:lpstr>
      <vt:lpstr>Review</vt:lpstr>
    </vt:vector>
  </TitlesOfParts>
  <Company>Widener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From Thought To Text</dc:title>
  <dc:creator>New System</dc:creator>
  <cp:keywords/>
  <cp:lastModifiedBy>Edward Rozycki User</cp:lastModifiedBy>
  <cp:revision>100</cp:revision>
  <cp:lastPrinted>2004-10-31T16:55:56Z</cp:lastPrinted>
  <dcterms:created xsi:type="dcterms:W3CDTF">2009-08-12T12:30:43Z</dcterms:created>
  <dcterms:modified xsi:type="dcterms:W3CDTF">2009-08-12T12:31:16Z</dcterms:modified>
</cp:coreProperties>
</file>